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72" r:id="rId2"/>
    <p:sldId id="597" r:id="rId3"/>
    <p:sldId id="606" r:id="rId4"/>
    <p:sldId id="666" r:id="rId5"/>
    <p:sldId id="600" r:id="rId6"/>
    <p:sldId id="668" r:id="rId7"/>
    <p:sldId id="601" r:id="rId8"/>
    <p:sldId id="677" r:id="rId9"/>
    <p:sldId id="586" r:id="rId10"/>
    <p:sldId id="771" r:id="rId11"/>
    <p:sldId id="772" r:id="rId12"/>
    <p:sldId id="603" r:id="rId13"/>
    <p:sldId id="604" r:id="rId14"/>
    <p:sldId id="748" r:id="rId15"/>
    <p:sldId id="749" r:id="rId16"/>
    <p:sldId id="750" r:id="rId17"/>
    <p:sldId id="609" r:id="rId18"/>
    <p:sldId id="587" r:id="rId19"/>
    <p:sldId id="608" r:id="rId20"/>
    <p:sldId id="693" r:id="rId21"/>
    <p:sldId id="703" r:id="rId22"/>
    <p:sldId id="692" r:id="rId23"/>
    <p:sldId id="694" r:id="rId24"/>
    <p:sldId id="695" r:id="rId25"/>
    <p:sldId id="696" r:id="rId26"/>
    <p:sldId id="764" r:id="rId27"/>
    <p:sldId id="763" r:id="rId28"/>
    <p:sldId id="765" r:id="rId29"/>
    <p:sldId id="766" r:id="rId30"/>
    <p:sldId id="762" r:id="rId31"/>
    <p:sldId id="768" r:id="rId3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5BFFFB"/>
    <a:srgbClr val="EAD4B4"/>
    <a:srgbClr val="ECCD90"/>
    <a:srgbClr val="CCABD1"/>
    <a:srgbClr val="CED6A6"/>
    <a:srgbClr val="F6A20A"/>
    <a:srgbClr val="006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2" autoAdjust="0"/>
    <p:restoredTop sz="87752" autoAdjust="0"/>
  </p:normalViewPr>
  <p:slideViewPr>
    <p:cSldViewPr>
      <p:cViewPr varScale="1">
        <p:scale>
          <a:sx n="117" d="100"/>
          <a:sy n="117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DE5A3B1-5B2F-4E55-94FA-D59A9A99D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9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8" rIns="91294" bIns="456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C20DD9-C302-417D-A6A3-9BD868C39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71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A1A6958-2642-4B61-9CC7-FC03E98340F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D28757-A4B6-4718-9A9A-07C532EBF02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7BEB0D-E102-4A06-AE39-6C2AB505E77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4125989-62F1-4876-AA59-9B81A2C05038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F288557-70E3-4646-999E-2D11A9E2E4FF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43EBCF5-004E-4DCF-963E-7D108BA49F17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63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5E6BBA6-23DC-40EA-AAF5-73F98E8BEA74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8D747C3-0EFA-4B1C-982F-9FABB47289F4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26A2AA-D38C-48E3-BD9B-223698839F1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F1E0EE0-1F8B-401C-8911-FBD6CFF7514E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03950-FE3F-4E9A-AAAA-1B07C056F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4619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9B622-D444-479B-AB29-109CDBAD6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6837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F0D8B-D0F2-4D76-9BD4-4C274205F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2262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B713B-3A0F-4C5F-B716-E99E2AB3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52175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B912-562A-43DF-BC48-E3FC5E87A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3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4396-3CAF-4823-9333-D3C3A232B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23537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FCE6-A03C-4B32-8F1C-3995F603F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2670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E5DD4-E7A4-4AEA-8D50-B28B81D8D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4025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46F5-5FAD-4607-8F8C-57A76F871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8982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C7CD-B9A3-46E1-ACF2-10AE34075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8387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B736A-724F-402D-ABF5-FE08B31B9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36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B3B34-6932-4031-BB19-DDAAD705A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9416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0465-F66F-4308-9A79-B39256946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5002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AF36FC-FBE7-47BC-8753-AF1DC2FD5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2"/>
          <p:cNvSpPr>
            <a:spLocks noChangeArrowheads="1"/>
          </p:cNvSpPr>
          <p:nvPr/>
        </p:nvSpPr>
        <p:spPr bwMode="auto">
          <a:xfrm>
            <a:off x="285750" y="1428750"/>
            <a:ext cx="82153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200" b="1">
              <a:solidFill>
                <a:srgbClr val="256384"/>
              </a:solidFill>
              <a:latin typeface="Arial Narrow" pitchFamily="34" charset="0"/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857250" y="1714500"/>
            <a:ext cx="78581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000099"/>
                </a:solidFill>
              </a:rPr>
              <a:t>Организация технологического присоединения потребителей к электрическим сетям</a:t>
            </a:r>
          </a:p>
        </p:txBody>
      </p:sp>
      <p:sp>
        <p:nvSpPr>
          <p:cNvPr id="17411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38BAE49-CB8F-473B-972B-2FEED7B167E7}" type="slidenum">
              <a:rPr lang="ru-RU">
                <a:solidFill>
                  <a:schemeClr val="bg1"/>
                </a:solidFill>
              </a:rPr>
              <a:pPr algn="r"/>
              <a:t>1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2"/>
          <p:cNvSpPr>
            <a:spLocks noChangeArrowheads="1"/>
          </p:cNvSpPr>
          <p:nvPr/>
        </p:nvSpPr>
        <p:spPr bwMode="auto">
          <a:xfrm>
            <a:off x="395288" y="2755900"/>
            <a:ext cx="821531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200" b="1">
              <a:solidFill>
                <a:srgbClr val="256384"/>
              </a:solidFill>
              <a:latin typeface="Arial Narrow" pitchFamily="34" charset="0"/>
            </a:endParaRPr>
          </a:p>
        </p:txBody>
      </p:sp>
      <p:sp>
        <p:nvSpPr>
          <p:cNvPr id="35842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662D056-CAF6-49E8-ABE7-8E74A6044E8B}" type="slidenum">
              <a:rPr lang="ru-RU">
                <a:solidFill>
                  <a:schemeClr val="bg1"/>
                </a:solidFill>
              </a:rPr>
              <a:pPr algn="r"/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1570038" y="63500"/>
            <a:ext cx="6249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Уведомительный характер допуска ростехнадзора</a:t>
            </a:r>
            <a:endParaRPr lang="ru-RU" sz="1400"/>
          </a:p>
        </p:txBody>
      </p:sp>
      <p:sp>
        <p:nvSpPr>
          <p:cNvPr id="35844" name="Вертикальный свиток 28"/>
          <p:cNvSpPr>
            <a:spLocks noChangeArrowheads="1"/>
          </p:cNvSpPr>
          <p:nvPr/>
        </p:nvSpPr>
        <p:spPr bwMode="auto">
          <a:xfrm>
            <a:off x="642938" y="620713"/>
            <a:ext cx="7745412" cy="8636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1000" dirty="0"/>
              <a:t>	1. Упрощена процедура получения акта допуска в эксплуатацию э/у для заявителей, максимальная мощность э/у которых составляет свыше </a:t>
            </a:r>
            <a:r>
              <a:rPr lang="ru-RU" sz="1000" dirty="0" smtClean="0"/>
              <a:t>150 </a:t>
            </a:r>
            <a:r>
              <a:rPr lang="ru-RU" sz="1000" dirty="0"/>
              <a:t>кВт и менее 670 кВт, в случаях осуществления ТП к электрическим сетям классом напряжения до 10. Для указанной группы заявителей введен уведомительный порядок получения допуска </a:t>
            </a:r>
            <a:r>
              <a:rPr lang="ru-RU" sz="1000" dirty="0" err="1"/>
              <a:t>ростехнадзора</a:t>
            </a:r>
            <a:r>
              <a:rPr lang="ru-RU" sz="1000" dirty="0"/>
              <a:t>.</a:t>
            </a:r>
          </a:p>
        </p:txBody>
      </p:sp>
      <p:sp>
        <p:nvSpPr>
          <p:cNvPr id="35845" name="Вертикальный свиток 25"/>
          <p:cNvSpPr>
            <a:spLocks noChangeArrowheads="1"/>
          </p:cNvSpPr>
          <p:nvPr/>
        </p:nvSpPr>
        <p:spPr bwMode="auto">
          <a:xfrm>
            <a:off x="506413" y="1576388"/>
            <a:ext cx="7881937" cy="171926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1000" dirty="0"/>
              <a:t>	2. Изменена процедура проверки выполнения ТУ.</a:t>
            </a:r>
          </a:p>
          <a:p>
            <a:pPr algn="just"/>
            <a:r>
              <a:rPr lang="ru-RU" sz="1000" dirty="0"/>
              <a:t>	Проверки выполнения ТУ оформляется:</a:t>
            </a:r>
          </a:p>
          <a:p>
            <a:pPr algn="just"/>
            <a:r>
              <a:rPr lang="ru-RU" sz="1000" dirty="0"/>
              <a:t>	- Актом осмотра (обследования) для заявителей, присоединяемых по одному источнику э/э, максимальная мощность э/у которых составляет до 150 кВт и заявителей, максимальная мощность э/у которых свыше 150 кВт и менее 670 кВт, в случае осуществления ТП к электрическим сетям классом напряжения до 10 </a:t>
            </a:r>
            <a:r>
              <a:rPr lang="ru-RU" sz="1000" dirty="0" err="1"/>
              <a:t>кВ</a:t>
            </a:r>
            <a:r>
              <a:rPr lang="ru-RU" sz="1000" dirty="0"/>
              <a:t> включительно.</a:t>
            </a:r>
          </a:p>
          <a:p>
            <a:pPr algn="just"/>
            <a:r>
              <a:rPr lang="ru-RU" sz="1000" dirty="0"/>
              <a:t>	- Актом о выполнении ТУ для всех групп заявителей, максимальная мощность э/у которых свыше 150 кВт.</a:t>
            </a:r>
          </a:p>
          <a:p>
            <a:pPr algn="just"/>
            <a:endParaRPr lang="ru-RU" sz="1000" dirty="0"/>
          </a:p>
          <a:p>
            <a:pPr algn="just"/>
            <a:endParaRPr lang="ru-RU" sz="1000" dirty="0"/>
          </a:p>
        </p:txBody>
      </p:sp>
      <p:sp>
        <p:nvSpPr>
          <p:cNvPr id="35846" name="Вертикальный свиток 29"/>
          <p:cNvSpPr>
            <a:spLocks noChangeArrowheads="1"/>
          </p:cNvSpPr>
          <p:nvPr/>
        </p:nvSpPr>
        <p:spPr bwMode="auto">
          <a:xfrm>
            <a:off x="642938" y="5157788"/>
            <a:ext cx="7745412" cy="71913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1000"/>
              <a:t>	3. Для заявителей, максимальная мощность э/у которых свыше 150 кВт и менее 670 кВт, в случае осуществления ТП э/у указанных заявителей к электрическим сетям классом напряжения до 10 кВ включительно, требуется оформление  и Акта осмотра и Акта о выполнении ТУ.</a:t>
            </a:r>
          </a:p>
        </p:txBody>
      </p:sp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644900"/>
            <a:ext cx="85153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2"/>
          <p:cNvSpPr>
            <a:spLocks noChangeArrowheads="1"/>
          </p:cNvSpPr>
          <p:nvPr/>
        </p:nvSpPr>
        <p:spPr bwMode="auto">
          <a:xfrm>
            <a:off x="395288" y="2755900"/>
            <a:ext cx="821531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200" b="1">
              <a:solidFill>
                <a:srgbClr val="256384"/>
              </a:solidFill>
              <a:latin typeface="Arial Narrow" pitchFamily="34" charset="0"/>
            </a:endParaRPr>
          </a:p>
        </p:txBody>
      </p:sp>
      <p:sp>
        <p:nvSpPr>
          <p:cNvPr id="37890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3FD9382-EFB5-4B9C-B7CF-434056F41533}" type="slidenum">
              <a:rPr lang="ru-RU">
                <a:solidFill>
                  <a:schemeClr val="bg1"/>
                </a:solidFill>
              </a:rPr>
              <a:pPr algn="r"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7891" name="Вертикальный свиток 28"/>
          <p:cNvSpPr>
            <a:spLocks noChangeArrowheads="1"/>
          </p:cNvSpPr>
          <p:nvPr/>
        </p:nvSpPr>
        <p:spPr bwMode="auto">
          <a:xfrm>
            <a:off x="642938" y="1125538"/>
            <a:ext cx="7967662" cy="4751387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/>
              <a:t>Процедура Уведомления ростехнадзора о выполнении ТУ заявителями, максимальная мощность э/у в которых составляет свыше 150 кВт и менее 670 кВт, при осуществлении ТП к электрическим сетям классом напряжения до 10 кВ включительно.</a:t>
            </a:r>
          </a:p>
          <a:p>
            <a:pPr algn="just"/>
            <a:r>
              <a:rPr lang="ru-RU" sz="1200"/>
              <a:t>	</a:t>
            </a:r>
          </a:p>
          <a:p>
            <a:pPr algn="just"/>
            <a:endParaRPr lang="ru-RU" sz="1200"/>
          </a:p>
          <a:p>
            <a:pPr algn="just"/>
            <a:r>
              <a:rPr lang="ru-RU" sz="1200"/>
              <a:t>	1. Указанные Заявители направляют в ростехнадзор уведомление о проведении сетевой организацией осмотра (обследования) электроустановок, содержащее следующие сведения:</a:t>
            </a:r>
          </a:p>
          <a:p>
            <a:pPr algn="just"/>
            <a:r>
              <a:rPr lang="ru-RU" sz="1200"/>
              <a:t>1.1 реквизиты заявителя;</a:t>
            </a:r>
          </a:p>
          <a:p>
            <a:pPr algn="just"/>
            <a:r>
              <a:rPr lang="ru-RU" sz="1200"/>
              <a:t>1.2 наименование и местонахождение энергопринимающих устройств заявителя, максимальная мощность энергопринимающих устройств и класс напряжения;</a:t>
            </a:r>
          </a:p>
          <a:p>
            <a:pPr algn="just"/>
            <a:r>
              <a:rPr lang="ru-RU" sz="1200"/>
              <a:t>1.3  сведения о назначении ответственного за электрохозяйство.</a:t>
            </a:r>
          </a:p>
          <a:p>
            <a:pPr algn="just"/>
            <a:r>
              <a:rPr lang="ru-RU" sz="1200"/>
              <a:t>	2. К уведомлению прилагаются следующие документы:</a:t>
            </a:r>
          </a:p>
          <a:p>
            <a:r>
              <a:rPr lang="ru-RU" sz="1200"/>
              <a:t>2.1 копия технических условий;</a:t>
            </a:r>
          </a:p>
          <a:p>
            <a:r>
              <a:rPr lang="ru-RU" sz="1200"/>
              <a:t>2.2 копия акта о выполнении заявителем технических условий;</a:t>
            </a:r>
          </a:p>
          <a:p>
            <a:r>
              <a:rPr lang="ru-RU" sz="1200"/>
              <a:t>2.3 копия акта осмотра (обследования) объектов заявителя.</a:t>
            </a:r>
          </a:p>
          <a:p>
            <a:r>
              <a:rPr lang="ru-RU" sz="1200"/>
              <a:t>	 Уведомление и прилагаемые к нему документы направляются заявителем в адрес ростехнадзора в течение 5 дней со дня оформления сетевой организацией акта осмотра (обследования).</a:t>
            </a:r>
          </a:p>
          <a:p>
            <a:r>
              <a:rPr lang="ru-RU" sz="1200"/>
              <a:t>	Объекты данных заявителей считаются введенными в эксплуатацию с даты направления в орган федерального государственного энергетического надзора уведомления.</a:t>
            </a:r>
          </a:p>
          <a:p>
            <a:endParaRPr lang="ru-RU" sz="1200"/>
          </a:p>
          <a:p>
            <a:r>
              <a:rPr lang="ru-RU" sz="1000"/>
              <a:t>.</a:t>
            </a:r>
          </a:p>
          <a:p>
            <a:endParaRPr lang="ru-RU" sz="1000"/>
          </a:p>
          <a:p>
            <a:pPr algn="just"/>
            <a:endParaRPr lang="ru-RU" sz="1000"/>
          </a:p>
          <a:p>
            <a:pPr algn="just"/>
            <a:endParaRPr lang="ru-RU" sz="1000"/>
          </a:p>
          <a:p>
            <a:pPr algn="just"/>
            <a:endParaRPr lang="ru-RU" sz="1000"/>
          </a:p>
          <a:p>
            <a:pPr algn="ctr"/>
            <a:endParaRPr lang="ru-RU" sz="1000"/>
          </a:p>
          <a:p>
            <a:pPr algn="just"/>
            <a:endParaRPr lang="ru-RU" sz="1000"/>
          </a:p>
          <a:p>
            <a:pPr algn="just"/>
            <a:endParaRPr lang="ru-RU" sz="1000"/>
          </a:p>
        </p:txBody>
      </p:sp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1570038" y="63500"/>
            <a:ext cx="6249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Уведомительный характер допуска ростехнадзора</a:t>
            </a:r>
            <a:endParaRPr lang="ru-RU" sz="1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615950" y="1000125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3. Выполнение мероприятий по ТП</a:t>
            </a:r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184150" y="1571625"/>
            <a:ext cx="8388350" cy="100012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ru-RU" sz="1600" b="1">
                <a:solidFill>
                  <a:schemeClr val="tx2"/>
                </a:solidFill>
              </a:rPr>
              <a:t>подготовка сетевой организацией ТУ и их согласование с системным </a:t>
            </a:r>
          </a:p>
          <a:p>
            <a:r>
              <a:rPr lang="ru-RU" sz="1600" b="1">
                <a:solidFill>
                  <a:schemeClr val="tx2"/>
                </a:solidFill>
              </a:rPr>
              <a:t>оператором, а в случае выдачи технических условий электростанцией – </a:t>
            </a:r>
          </a:p>
          <a:p>
            <a:r>
              <a:rPr lang="ru-RU" sz="1600" b="1">
                <a:solidFill>
                  <a:schemeClr val="tx2"/>
                </a:solidFill>
              </a:rPr>
              <a:t>согласование их с системным оператором и со смежными сетевыми </a:t>
            </a:r>
          </a:p>
          <a:p>
            <a:r>
              <a:rPr lang="ru-RU" sz="1600" b="1">
                <a:solidFill>
                  <a:schemeClr val="tx2"/>
                </a:solidFill>
              </a:rPr>
              <a:t>организациями 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184150" y="2782888"/>
            <a:ext cx="8388350" cy="360362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ru-RU" sz="1600" b="1">
                <a:solidFill>
                  <a:schemeClr val="tx2"/>
                </a:solidFill>
              </a:rPr>
              <a:t>разработка сетевой организацией проектной документации согласно ТУ</a:t>
            </a:r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184150" y="3357563"/>
            <a:ext cx="8388350" cy="15001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ru-RU" sz="1600" b="1">
                <a:solidFill>
                  <a:schemeClr val="tx2"/>
                </a:solidFill>
              </a:rPr>
              <a:t>разработка заявителем проектной документации в границах его земельного</a:t>
            </a:r>
          </a:p>
          <a:p>
            <a:r>
              <a:rPr lang="ru-RU" sz="1600" b="1">
                <a:solidFill>
                  <a:schemeClr val="tx2"/>
                </a:solidFill>
              </a:rPr>
              <a:t>участка согласно обязательствам, предусмотренным техническими условиями, </a:t>
            </a:r>
          </a:p>
          <a:p>
            <a:r>
              <a:rPr lang="ru-RU" sz="1600" b="1">
                <a:solidFill>
                  <a:schemeClr val="tx2"/>
                </a:solidFill>
              </a:rPr>
              <a:t>за исключением случаев, когда в соответствии с законодательством Российской </a:t>
            </a:r>
          </a:p>
          <a:p>
            <a:r>
              <a:rPr lang="ru-RU" sz="1600" b="1">
                <a:solidFill>
                  <a:schemeClr val="tx2"/>
                </a:solidFill>
              </a:rPr>
              <a:t>Федерации о градостроительной деятельности разработка проектной </a:t>
            </a:r>
          </a:p>
          <a:p>
            <a:r>
              <a:rPr lang="ru-RU" sz="1600" b="1">
                <a:solidFill>
                  <a:schemeClr val="tx2"/>
                </a:solidFill>
              </a:rPr>
              <a:t>Документации не является обязательной</a:t>
            </a:r>
          </a:p>
          <a:p>
            <a:pPr>
              <a:buFont typeface="Wingdings" pitchFamily="2" charset="2"/>
              <a:buChar char="q"/>
            </a:pPr>
            <a:endParaRPr lang="ru-RU" sz="1600" b="1">
              <a:solidFill>
                <a:schemeClr val="tx2"/>
              </a:solidFill>
            </a:endParaRPr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184150" y="5137150"/>
            <a:ext cx="8388350" cy="10064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</a:pPr>
            <a:r>
              <a:rPr lang="ru-RU" sz="1600">
                <a:solidFill>
                  <a:schemeClr val="tx2"/>
                </a:solidFill>
              </a:rPr>
              <a:t> </a:t>
            </a:r>
            <a:r>
              <a:rPr lang="ru-RU" sz="1600" b="1">
                <a:solidFill>
                  <a:schemeClr val="tx2"/>
                </a:solidFill>
              </a:rPr>
              <a:t>выполнение ТУ заявителем и сетевой организацией, включая осуществление</a:t>
            </a:r>
          </a:p>
          <a:p>
            <a:r>
              <a:rPr lang="ru-RU" sz="1600" b="1">
                <a:solidFill>
                  <a:schemeClr val="tx2"/>
                </a:solidFill>
              </a:rPr>
              <a:t>сетевой организацией мероприятий по подключению энергопринимающих </a:t>
            </a:r>
          </a:p>
          <a:p>
            <a:r>
              <a:rPr lang="ru-RU" sz="1600" b="1">
                <a:solidFill>
                  <a:schemeClr val="tx2"/>
                </a:solidFill>
              </a:rPr>
              <a:t>устройств под действие аппаратуры противоаварийной и режимной автоматики </a:t>
            </a:r>
          </a:p>
          <a:p>
            <a:r>
              <a:rPr lang="ru-RU" sz="1600" b="1">
                <a:solidFill>
                  <a:schemeClr val="tx2"/>
                </a:solidFill>
              </a:rPr>
              <a:t>в соответствии с ТУ </a:t>
            </a: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85750"/>
            <a:ext cx="7556500" cy="461963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3994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39944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B443A83-5BB7-4D76-8D70-B932C289EA19}" type="slidenum">
              <a:rPr lang="ru-RU">
                <a:solidFill>
                  <a:schemeClr val="bg1"/>
                </a:solidFill>
              </a:rPr>
              <a:pPr algn="r"/>
              <a:t>12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549275" y="1071563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3. Выполнение мероприятий по ТП</a:t>
            </a:r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184150" y="1571625"/>
            <a:ext cx="8475663" cy="360363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  <a:defRPr/>
            </a:pPr>
            <a:r>
              <a:rPr lang="ru-RU" sz="1400" dirty="0">
                <a:solidFill>
                  <a:schemeClr val="bg1">
                    <a:lumMod val="10000"/>
                  </a:schemeClr>
                </a:solidFill>
                <a:cs typeface="+mn-cs"/>
              </a:rPr>
              <a:t> </a:t>
            </a: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проверка сетевой организацией выполнения заявителем ТУ </a:t>
            </a: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184150" y="2143125"/>
            <a:ext cx="8475663" cy="157162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  <a:defRPr/>
            </a:pPr>
            <a:r>
              <a:rPr lang="ru-RU" sz="1400" dirty="0">
                <a:solidFill>
                  <a:schemeClr val="bg1">
                    <a:lumMod val="10000"/>
                  </a:schemeClr>
                </a:solidFill>
                <a:cs typeface="+mn-cs"/>
              </a:rPr>
              <a:t> </a:t>
            </a: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осмотр (обследование) присоединяемых </a:t>
            </a:r>
            <a:r>
              <a:rPr lang="ru-RU" sz="1400" b="1" dirty="0" err="1">
                <a:solidFill>
                  <a:schemeClr val="bg1">
                    <a:lumMod val="10000"/>
                  </a:schemeClr>
                </a:solidFill>
                <a:cs typeface="+mn-cs"/>
              </a:rPr>
              <a:t>энергопринимающих</a:t>
            </a: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 устройств должностным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лицом федерального органа исполнительной власти по технологическому надзору при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участии РСК и собственника таких устройств, а также соответствующего субъекта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оперативно-диспетчерского управления в случае, если ТУ подлежат в соответствии с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настоящими Правилами согласованию с таким субъектом оперативно-диспетчерского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управления </a:t>
            </a:r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211138" y="3995738"/>
            <a:ext cx="8475662" cy="576262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фактические действия по присоединению и обеспечению работы </a:t>
            </a:r>
            <a:r>
              <a:rPr lang="ru-RU" sz="1400" b="1" dirty="0" err="1">
                <a:solidFill>
                  <a:schemeClr val="bg1">
                    <a:lumMod val="10000"/>
                  </a:schemeClr>
                </a:solidFill>
                <a:cs typeface="+mn-cs"/>
              </a:rPr>
              <a:t>энергопринимающих</a:t>
            </a: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устройств в электрической сети. </a:t>
            </a:r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249238" y="4941888"/>
            <a:ext cx="8505825" cy="1223962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по окончании осуществления мероприятий по ТП стороны составляют акт разграничения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балансовой принадлежности электрических сетей, акт разграничения эксплуатационной </a:t>
            </a:r>
          </a:p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ответственности сторон, </a:t>
            </a:r>
            <a:r>
              <a:rPr lang="ru-RU" sz="1400" b="1" u="sng" dirty="0">
                <a:solidFill>
                  <a:schemeClr val="bg1">
                    <a:lumMod val="10000"/>
                  </a:schemeClr>
                </a:solidFill>
                <a:cs typeface="+mn-cs"/>
              </a:rPr>
              <a:t>акт об осуществлении технологического присоединения </a:t>
            </a:r>
          </a:p>
          <a:p>
            <a:pPr>
              <a:defRPr/>
            </a:pPr>
            <a:r>
              <a:rPr lang="ru-RU" sz="1400" b="1" i="1" dirty="0">
                <a:solidFill>
                  <a:srgbClr val="FF0000"/>
                </a:solidFill>
                <a:cs typeface="+mn-cs"/>
              </a:rPr>
              <a:t>добавлено:</a:t>
            </a:r>
          </a:p>
          <a:p>
            <a:pPr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и акт согласования технологической и (или ) аварийной брони (для заявителей, </a:t>
            </a:r>
          </a:p>
          <a:p>
            <a:pPr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указанных в п.14(2))</a:t>
            </a:r>
          </a:p>
        </p:txBody>
      </p:sp>
      <p:sp>
        <p:nvSpPr>
          <p:cNvPr id="4096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40967" name="Rectangle 2"/>
          <p:cNvSpPr txBox="1">
            <a:spLocks noChangeArrowheads="1"/>
          </p:cNvSpPr>
          <p:nvPr/>
        </p:nvSpPr>
        <p:spPr bwMode="auto">
          <a:xfrm>
            <a:off x="1214438" y="285750"/>
            <a:ext cx="755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r>
              <a:rPr lang="ru-RU" sz="2400" b="1">
                <a:solidFill>
                  <a:srgbClr val="000099"/>
                </a:solidFill>
              </a:rPr>
              <a:t>ПП РФ 861 от 27.</a:t>
            </a:r>
            <a:r>
              <a:rPr lang="en-US" sz="2400" b="1">
                <a:solidFill>
                  <a:srgbClr val="000099"/>
                </a:solidFill>
              </a:rPr>
              <a:t>12</a:t>
            </a:r>
            <a:r>
              <a:rPr lang="ru-RU" sz="2400" b="1">
                <a:solidFill>
                  <a:srgbClr val="000099"/>
                </a:solidFill>
              </a:rPr>
              <a:t>.200</a:t>
            </a:r>
            <a:r>
              <a:rPr lang="en-US" sz="2400" b="1">
                <a:solidFill>
                  <a:srgbClr val="000099"/>
                </a:solidFill>
              </a:rPr>
              <a:t>4 </a:t>
            </a:r>
            <a:r>
              <a:rPr lang="ru-RU" sz="2400" b="1">
                <a:solidFill>
                  <a:srgbClr val="000099"/>
                </a:solidFill>
              </a:rPr>
              <a:t>г. </a:t>
            </a:r>
          </a:p>
        </p:txBody>
      </p:sp>
      <p:sp>
        <p:nvSpPr>
          <p:cNvPr id="40968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7F2EEA8-B868-48F9-900F-8C7DE219A548}" type="slidenum">
              <a:rPr lang="ru-RU">
                <a:solidFill>
                  <a:schemeClr val="bg1"/>
                </a:solidFill>
              </a:rPr>
              <a:pPr algn="r"/>
              <a:t>13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1087438" y="773113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Распределение обязанностей по выполнению ТУ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114425" y="2201863"/>
            <a:ext cx="8445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31775" y="1273175"/>
            <a:ext cx="8840788" cy="18700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П. 18 Правил установлена ответственность за</a:t>
            </a:r>
          </a:p>
          <a:p>
            <a:pPr>
              <a:defRPr/>
            </a:pPr>
            <a:endParaRPr lang="ru-RU" sz="1400" b="1" dirty="0">
              <a:solidFill>
                <a:schemeClr val="bg1">
                  <a:lumMod val="10000"/>
                </a:schemeClr>
              </a:solidFill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Arial" pitchFamily="34" charset="0"/>
                <a:cs typeface="+mn-cs"/>
              </a:rPr>
              <a:t>разработку сетевой организацией проектной документации согласно обязательствам,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предусмотренным техническими условиями;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Arial" pitchFamily="34" charset="0"/>
                <a:cs typeface="+mn-cs"/>
              </a:rPr>
              <a:t>разработку заявителем проектной документации </a:t>
            </a:r>
            <a:r>
              <a:rPr lang="ru-RU" sz="1400" b="1" u="sng" dirty="0">
                <a:latin typeface="Arial" pitchFamily="34" charset="0"/>
                <a:cs typeface="+mn-cs"/>
              </a:rPr>
              <a:t>в границах его земельного участка </a:t>
            </a:r>
            <a:r>
              <a:rPr lang="ru-RU" sz="1400" dirty="0">
                <a:latin typeface="Arial" pitchFamily="34" charset="0"/>
                <a:cs typeface="+mn-cs"/>
              </a:rPr>
              <a:t>согласно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обязательствам, предусмотренным техническими условиями, за исключением случаев,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когда в соответствии с законодательством Российской Федерации о градостроительной деятельности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разработка проектной документации не является обязательной</a:t>
            </a:r>
            <a:endParaRPr lang="ru-RU" sz="1400" b="1" dirty="0">
              <a:solidFill>
                <a:schemeClr val="bg1">
                  <a:lumMod val="10000"/>
                </a:schemeClr>
              </a:solidFill>
              <a:cs typeface="+mn-cs"/>
            </a:endParaRPr>
          </a:p>
          <a:p>
            <a:pPr>
              <a:defRPr/>
            </a:pPr>
            <a:endParaRPr lang="ru-RU" sz="105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252413"/>
            <a:ext cx="7556500" cy="461962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44037" name="TextBox 28"/>
          <p:cNvSpPr txBox="1">
            <a:spLocks noChangeArrowheads="1"/>
          </p:cNvSpPr>
          <p:nvPr/>
        </p:nvSpPr>
        <p:spPr bwMode="auto">
          <a:xfrm>
            <a:off x="285750" y="3497263"/>
            <a:ext cx="8715375" cy="6461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>
                <a:solidFill>
                  <a:srgbClr val="FF0000"/>
                </a:solidFill>
              </a:rPr>
              <a:t>В общем случае заявитель и сетевая организация обязаны проектировать и строить в границах своих земельных участков</a:t>
            </a:r>
          </a:p>
        </p:txBody>
      </p:sp>
      <p:sp>
        <p:nvSpPr>
          <p:cNvPr id="44038" name="Стрелка вниз 12"/>
          <p:cNvSpPr>
            <a:spLocks noChangeArrowheads="1"/>
          </p:cNvSpPr>
          <p:nvPr/>
        </p:nvSpPr>
        <p:spPr bwMode="auto">
          <a:xfrm>
            <a:off x="3786188" y="3214688"/>
            <a:ext cx="1928812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14313" y="4357688"/>
            <a:ext cx="8840787" cy="157162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Исключения</a:t>
            </a:r>
            <a:r>
              <a:rPr lang="en-US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:</a:t>
            </a:r>
            <a:endParaRPr lang="ru-RU" sz="1400" b="1" dirty="0">
              <a:solidFill>
                <a:schemeClr val="bg1">
                  <a:lumMod val="10000"/>
                </a:schemeClr>
              </a:solidFill>
              <a:cs typeface="+mn-cs"/>
            </a:endParaRPr>
          </a:p>
          <a:p>
            <a:pPr>
              <a:defRPr/>
            </a:pPr>
            <a:endParaRPr lang="ru-RU" sz="1400" b="1" dirty="0">
              <a:solidFill>
                <a:schemeClr val="bg1">
                  <a:lumMod val="10000"/>
                </a:schemeClr>
              </a:solidFill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Организация ТП по индивидуальному проекту, при которой «сетевая организация выдает заявителю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индивидуальные технические условия для технологического присоединения к электрическим сетям.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Исполнение указанных в технических условиях мероприятий либо их части может быть осуществлено </a:t>
            </a:r>
          </a:p>
          <a:p>
            <a:pPr>
              <a:defRPr/>
            </a:pPr>
            <a:r>
              <a:rPr lang="ru-RU" sz="1400" dirty="0">
                <a:latin typeface="Arial" pitchFamily="34" charset="0"/>
                <a:cs typeface="+mn-cs"/>
              </a:rPr>
              <a:t>как сетевой организацией, так и заявителем по выбору последнего. </a:t>
            </a:r>
          </a:p>
        </p:txBody>
      </p:sp>
      <p:sp>
        <p:nvSpPr>
          <p:cNvPr id="44040" name="Номер слайда 4"/>
          <p:cNvSpPr txBox="1">
            <a:spLocks/>
          </p:cNvSpPr>
          <p:nvPr/>
        </p:nvSpPr>
        <p:spPr bwMode="auto">
          <a:xfrm>
            <a:off x="71438" y="6381750"/>
            <a:ext cx="4286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40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44041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611F583-A9C7-4BF4-ADF0-C86D38304119}" type="slidenum">
              <a:rPr lang="ru-RU">
                <a:solidFill>
                  <a:schemeClr val="bg1"/>
                </a:solidFill>
              </a:rPr>
              <a:pPr algn="r"/>
              <a:t>14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Стрелка вправо 19"/>
          <p:cNvSpPr>
            <a:spLocks noChangeArrowheads="1"/>
          </p:cNvSpPr>
          <p:nvPr/>
        </p:nvSpPr>
        <p:spPr bwMode="auto">
          <a:xfrm>
            <a:off x="214313" y="3195638"/>
            <a:ext cx="8786812" cy="142875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087438" y="773113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Распределение обязанностей по выполнению ТУ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114425" y="2344738"/>
            <a:ext cx="8445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31775" y="1273175"/>
            <a:ext cx="8840788" cy="36988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Указанные положения продублированы в п. 16.3 Правил</a:t>
            </a:r>
            <a:r>
              <a:rPr lang="en-US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:</a:t>
            </a:r>
            <a:endParaRPr lang="ru-RU" sz="105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252413"/>
            <a:ext cx="7556500" cy="461962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033588" y="4357688"/>
            <a:ext cx="1928812" cy="1281112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Юр. лица или ИП в целях ТП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по 1 источнику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электроснабжения,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err="1">
                <a:solidFill>
                  <a:srgbClr val="FF0000"/>
                </a:solidFill>
              </a:rPr>
              <a:t>Рмакс</a:t>
            </a:r>
            <a:r>
              <a:rPr lang="en-US" sz="1000" dirty="0">
                <a:solidFill>
                  <a:srgbClr val="FF0000"/>
                </a:solidFill>
              </a:rPr>
              <a:t> &lt;=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150 </a:t>
            </a:r>
            <a:r>
              <a:rPr lang="ru-RU" sz="1000" dirty="0">
                <a:solidFill>
                  <a:srgbClr val="FF0000"/>
                </a:solidFill>
              </a:rPr>
              <a:t>кВт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(с учетом ранее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присоединенных </a:t>
            </a:r>
          </a:p>
          <a:p>
            <a:pPr algn="ctr"/>
            <a:r>
              <a:rPr lang="ru-RU" sz="1000" dirty="0" err="1">
                <a:solidFill>
                  <a:srgbClr val="FF0000"/>
                </a:solidFill>
              </a:rPr>
              <a:t>энергопринимающих</a:t>
            </a:r>
            <a:endParaRPr lang="ru-RU" sz="1000" dirty="0">
              <a:solidFill>
                <a:srgbClr val="FF0000"/>
              </a:solidFill>
            </a:endParaRP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устройств)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45063" name="Rectangle 19"/>
          <p:cNvSpPr>
            <a:spLocks noChangeArrowheads="1"/>
          </p:cNvSpPr>
          <p:nvPr/>
        </p:nvSpPr>
        <p:spPr bwMode="auto">
          <a:xfrm>
            <a:off x="285750" y="1785938"/>
            <a:ext cx="3857625" cy="5715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Заявители в целях временного (на срок не более 6 мес.) ТП для 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обеспечения э/э передвижных объектов, </a:t>
            </a:r>
            <a:r>
              <a:rPr lang="ru-RU" sz="1000" dirty="0" err="1">
                <a:solidFill>
                  <a:srgbClr val="FF0000"/>
                </a:solidFill>
              </a:rPr>
              <a:t>Рмакс</a:t>
            </a:r>
            <a:r>
              <a:rPr lang="en-US" sz="1000" dirty="0">
                <a:solidFill>
                  <a:srgbClr val="FF0000"/>
                </a:solidFill>
              </a:rPr>
              <a:t> &lt;=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150 </a:t>
            </a:r>
            <a:r>
              <a:rPr lang="ru-RU" sz="1000" dirty="0">
                <a:solidFill>
                  <a:srgbClr val="FF0000"/>
                </a:solidFill>
              </a:rPr>
              <a:t>кВт (с</a:t>
            </a: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 учетом ранее присоединенных </a:t>
            </a:r>
            <a:r>
              <a:rPr lang="ru-RU" sz="1000" dirty="0" err="1">
                <a:solidFill>
                  <a:srgbClr val="FF0000"/>
                </a:solidFill>
              </a:rPr>
              <a:t>энергопринимающих</a:t>
            </a:r>
            <a:r>
              <a:rPr lang="ru-RU" sz="1000" dirty="0">
                <a:solidFill>
                  <a:srgbClr val="FF0000"/>
                </a:solidFill>
              </a:rPr>
              <a:t> устройств)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45064" name="Rectangle 19"/>
          <p:cNvSpPr>
            <a:spLocks noChangeArrowheads="1"/>
          </p:cNvSpPr>
          <p:nvPr/>
        </p:nvSpPr>
        <p:spPr bwMode="auto">
          <a:xfrm>
            <a:off x="214313" y="4643438"/>
            <a:ext cx="1643062" cy="1738312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Физ. лица, Рмакс</a:t>
            </a:r>
            <a:r>
              <a:rPr lang="en-US" sz="1000">
                <a:solidFill>
                  <a:srgbClr val="FF0000"/>
                </a:solidFill>
              </a:rPr>
              <a:t> &lt;=</a:t>
            </a:r>
            <a:r>
              <a:rPr lang="ru-RU" sz="1000">
                <a:solidFill>
                  <a:srgbClr val="FF0000"/>
                </a:solidFill>
              </a:rPr>
              <a:t> 15 кВт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включительно (с учетом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ранее присоединенных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энергопринимающих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устройств), которые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используются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для бытовых и иных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нужд, не связанных с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осуществлением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предпринимательской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деятельности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45065" name="Овал 22"/>
          <p:cNvSpPr>
            <a:spLocks noChangeArrowheads="1"/>
          </p:cNvSpPr>
          <p:nvPr/>
        </p:nvSpPr>
        <p:spPr bwMode="auto">
          <a:xfrm>
            <a:off x="1785938" y="311467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66" name="Овал 23"/>
          <p:cNvSpPr>
            <a:spLocks noChangeArrowheads="1"/>
          </p:cNvSpPr>
          <p:nvPr/>
        </p:nvSpPr>
        <p:spPr bwMode="auto">
          <a:xfrm>
            <a:off x="4000500" y="31337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67" name="TextBox 25"/>
          <p:cNvSpPr txBox="1">
            <a:spLocks noChangeArrowheads="1"/>
          </p:cNvSpPr>
          <p:nvPr/>
        </p:nvSpPr>
        <p:spPr bwMode="auto">
          <a:xfrm>
            <a:off x="1571625" y="2857500"/>
            <a:ext cx="785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15 кВт</a:t>
            </a:r>
          </a:p>
        </p:txBody>
      </p:sp>
      <p:sp>
        <p:nvSpPr>
          <p:cNvPr id="45068" name="TextBox 26"/>
          <p:cNvSpPr txBox="1">
            <a:spLocks noChangeArrowheads="1"/>
          </p:cNvSpPr>
          <p:nvPr/>
        </p:nvSpPr>
        <p:spPr bwMode="auto">
          <a:xfrm>
            <a:off x="3786188" y="2857500"/>
            <a:ext cx="785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150 кВт</a:t>
            </a:r>
          </a:p>
        </p:txBody>
      </p:sp>
      <p:sp>
        <p:nvSpPr>
          <p:cNvPr id="45069" name="Правая фигурная скобка 28"/>
          <p:cNvSpPr>
            <a:spLocks/>
          </p:cNvSpPr>
          <p:nvPr/>
        </p:nvSpPr>
        <p:spPr bwMode="auto">
          <a:xfrm rot="5400000">
            <a:off x="535782" y="3036094"/>
            <a:ext cx="1071562" cy="1714500"/>
          </a:xfrm>
          <a:prstGeom prst="rightBrace">
            <a:avLst>
              <a:gd name="adj1" fmla="val 56667"/>
              <a:gd name="adj2" fmla="val 47222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70" name="Правая фигурная скобка 29"/>
          <p:cNvSpPr>
            <a:spLocks/>
          </p:cNvSpPr>
          <p:nvPr/>
        </p:nvSpPr>
        <p:spPr bwMode="auto">
          <a:xfrm rot="5400000">
            <a:off x="1678781" y="1893095"/>
            <a:ext cx="1000125" cy="3929062"/>
          </a:xfrm>
          <a:prstGeom prst="rightBrace">
            <a:avLst>
              <a:gd name="adj1" fmla="val 81863"/>
              <a:gd name="adj2" fmla="val 29769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71" name="Правая фигурная скобка 30"/>
          <p:cNvSpPr>
            <a:spLocks/>
          </p:cNvSpPr>
          <p:nvPr/>
        </p:nvSpPr>
        <p:spPr bwMode="auto">
          <a:xfrm rot="-5400000">
            <a:off x="1893094" y="892969"/>
            <a:ext cx="571500" cy="3929062"/>
          </a:xfrm>
          <a:prstGeom prst="rightBrace">
            <a:avLst>
              <a:gd name="adj1" fmla="val 81036"/>
              <a:gd name="adj2" fmla="val 49403"/>
            </a:avLst>
          </a:prstGeom>
          <a:noFill/>
          <a:ln w="952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72" name="TextBox 36"/>
          <p:cNvSpPr txBox="1">
            <a:spLocks noChangeArrowheads="1"/>
          </p:cNvSpPr>
          <p:nvPr/>
        </p:nvSpPr>
        <p:spPr bwMode="auto">
          <a:xfrm>
            <a:off x="2286000" y="5640388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12.1 Правил</a:t>
            </a:r>
          </a:p>
        </p:txBody>
      </p:sp>
      <p:sp>
        <p:nvSpPr>
          <p:cNvPr id="45073" name="TextBox 37"/>
          <p:cNvSpPr txBox="1">
            <a:spLocks noChangeArrowheads="1"/>
          </p:cNvSpPr>
          <p:nvPr/>
        </p:nvSpPr>
        <p:spPr bwMode="auto">
          <a:xfrm>
            <a:off x="1500188" y="2357438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13 Правил</a:t>
            </a:r>
          </a:p>
        </p:txBody>
      </p:sp>
      <p:sp>
        <p:nvSpPr>
          <p:cNvPr id="45074" name="TextBox 38"/>
          <p:cNvSpPr txBox="1">
            <a:spLocks noChangeArrowheads="1"/>
          </p:cNvSpPr>
          <p:nvPr/>
        </p:nvSpPr>
        <p:spPr bwMode="auto">
          <a:xfrm>
            <a:off x="500063" y="4357688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</a:t>
            </a:r>
            <a:r>
              <a:rPr lang="en-US" sz="1200" b="1"/>
              <a:t>4</a:t>
            </a:r>
            <a:r>
              <a:rPr lang="ru-RU" sz="1200" b="1"/>
              <a:t> Правил</a:t>
            </a:r>
          </a:p>
        </p:txBody>
      </p:sp>
      <p:sp>
        <p:nvSpPr>
          <p:cNvPr id="45075" name="Правая фигурная скобка 43"/>
          <p:cNvSpPr>
            <a:spLocks/>
          </p:cNvSpPr>
          <p:nvPr/>
        </p:nvSpPr>
        <p:spPr bwMode="auto">
          <a:xfrm>
            <a:off x="4214813" y="1714500"/>
            <a:ext cx="571500" cy="4500563"/>
          </a:xfrm>
          <a:prstGeom prst="rightBrace">
            <a:avLst>
              <a:gd name="adj1" fmla="val 8349"/>
              <a:gd name="adj2" fmla="val 34477"/>
            </a:avLst>
          </a:prstGeom>
          <a:noFill/>
          <a:ln w="38100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5076" name="Прямоугольник 29"/>
          <p:cNvSpPr>
            <a:spLocks noChangeArrowheads="1"/>
          </p:cNvSpPr>
          <p:nvPr/>
        </p:nvSpPr>
        <p:spPr bwMode="auto">
          <a:xfrm>
            <a:off x="4572000" y="1928813"/>
            <a:ext cx="4429125" cy="1077912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ru-RU" sz="1600"/>
              <a:t>Заявитель исполняет указанные обязательства в пределах границ участка, на котором расположены присоединяемые энергопринимающие устройства заявителя</a:t>
            </a:r>
          </a:p>
        </p:txBody>
      </p:sp>
      <p:sp>
        <p:nvSpPr>
          <p:cNvPr id="45077" name="Прямоугольник 30"/>
          <p:cNvSpPr>
            <a:spLocks noChangeArrowheads="1"/>
          </p:cNvSpPr>
          <p:nvPr/>
        </p:nvSpPr>
        <p:spPr bwMode="auto">
          <a:xfrm>
            <a:off x="4572000" y="4071938"/>
            <a:ext cx="4429125" cy="163195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ru-RU" sz="1600" dirty="0"/>
              <a:t>Сетевая организация исполняет указанные обязательства (в том числе в части урегулирования отношений с иными лицами) до границ участка, на котором расположены присоединяемые </a:t>
            </a:r>
            <a:r>
              <a:rPr lang="ru-RU" sz="1600" dirty="0" err="1"/>
              <a:t>энергопринимающие</a:t>
            </a:r>
            <a:r>
              <a:rPr lang="ru-RU" sz="1600" dirty="0"/>
              <a:t> устройства заявителя.</a:t>
            </a:r>
          </a:p>
        </p:txBody>
      </p:sp>
      <p:sp>
        <p:nvSpPr>
          <p:cNvPr id="45078" name="TextBox 36"/>
          <p:cNvSpPr txBox="1">
            <a:spLocks noChangeArrowheads="1"/>
          </p:cNvSpPr>
          <p:nvPr/>
        </p:nvSpPr>
        <p:spPr bwMode="auto">
          <a:xfrm>
            <a:off x="5715000" y="3357563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34 Правил</a:t>
            </a:r>
          </a:p>
        </p:txBody>
      </p:sp>
      <p:sp>
        <p:nvSpPr>
          <p:cNvPr id="45079" name="Номер слайда 4"/>
          <p:cNvSpPr txBox="1">
            <a:spLocks/>
          </p:cNvSpPr>
          <p:nvPr/>
        </p:nvSpPr>
        <p:spPr bwMode="auto">
          <a:xfrm>
            <a:off x="71438" y="6381750"/>
            <a:ext cx="4286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400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45080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EA05289-EA22-493D-96C8-0A40CD0C9613}" type="slidenum">
              <a:rPr lang="ru-RU">
                <a:solidFill>
                  <a:schemeClr val="bg1"/>
                </a:solidFill>
              </a:rPr>
              <a:pPr algn="r"/>
              <a:t>15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Стрелка вправо 19"/>
          <p:cNvSpPr>
            <a:spLocks noChangeArrowheads="1"/>
          </p:cNvSpPr>
          <p:nvPr/>
        </p:nvSpPr>
        <p:spPr bwMode="auto">
          <a:xfrm>
            <a:off x="214313" y="1981200"/>
            <a:ext cx="8786812" cy="142875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087438" y="773113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Распределение обязанностей по выполнению ТУ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114425" y="2344738"/>
            <a:ext cx="8445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142875" y="1273175"/>
            <a:ext cx="8929688" cy="36988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П. 25.1 Правил установлено максимальное расстояние точки ТП от границ участка заявителя 25 м.</a:t>
            </a:r>
            <a:r>
              <a:rPr lang="en-US" sz="1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:</a:t>
            </a:r>
            <a:endParaRPr lang="ru-RU" sz="105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252413"/>
            <a:ext cx="7556500" cy="461962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4143375" y="2786063"/>
            <a:ext cx="4786313" cy="500062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Юр. лица или ИП в целях ТП по 1 источнику электроснабжения, </a:t>
            </a:r>
            <a:r>
              <a:rPr lang="ru-RU" sz="1000" dirty="0" err="1">
                <a:solidFill>
                  <a:srgbClr val="FF0000"/>
                </a:solidFill>
              </a:rPr>
              <a:t>Рмакс</a:t>
            </a:r>
            <a:r>
              <a:rPr lang="en-US" sz="1000" dirty="0">
                <a:solidFill>
                  <a:srgbClr val="FF0000"/>
                </a:solidFill>
              </a:rPr>
              <a:t> &lt;=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r>
              <a:rPr lang="ru-RU" sz="1000" dirty="0" smtClean="0">
                <a:solidFill>
                  <a:srgbClr val="FF0000"/>
                </a:solidFill>
              </a:rPr>
              <a:t>150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ru-RU" sz="1000" dirty="0">
                <a:solidFill>
                  <a:srgbClr val="FF0000"/>
                </a:solidFill>
              </a:rPr>
              <a:t> кВт (с учетом ранее присоединенных </a:t>
            </a:r>
            <a:r>
              <a:rPr lang="ru-RU" sz="1000" dirty="0" err="1">
                <a:solidFill>
                  <a:srgbClr val="FF0000"/>
                </a:solidFill>
              </a:rPr>
              <a:t>энергопринимающих</a:t>
            </a:r>
            <a:r>
              <a:rPr lang="ru-RU" sz="1000" dirty="0">
                <a:solidFill>
                  <a:srgbClr val="FF0000"/>
                </a:solidFill>
              </a:rPr>
              <a:t> устройств)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46087" name="Rectangle 19"/>
          <p:cNvSpPr>
            <a:spLocks noChangeArrowheads="1"/>
          </p:cNvSpPr>
          <p:nvPr/>
        </p:nvSpPr>
        <p:spPr bwMode="auto">
          <a:xfrm>
            <a:off x="214313" y="2643188"/>
            <a:ext cx="3857625" cy="642937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Физ. лица, Рмакс</a:t>
            </a:r>
            <a:r>
              <a:rPr lang="en-US" sz="1000">
                <a:solidFill>
                  <a:srgbClr val="FF0000"/>
                </a:solidFill>
              </a:rPr>
              <a:t> &lt;=</a:t>
            </a:r>
            <a:r>
              <a:rPr lang="ru-RU" sz="1000">
                <a:solidFill>
                  <a:srgbClr val="FF0000"/>
                </a:solidFill>
              </a:rPr>
              <a:t> 15 кВт</a:t>
            </a:r>
            <a:r>
              <a:rPr lang="en-US" sz="1000">
                <a:solidFill>
                  <a:srgbClr val="FF0000"/>
                </a:solidFill>
              </a:rPr>
              <a:t> </a:t>
            </a:r>
            <a:r>
              <a:rPr lang="ru-RU" sz="1000">
                <a:solidFill>
                  <a:srgbClr val="FF0000"/>
                </a:solidFill>
              </a:rPr>
              <a:t>включительно (с учетом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ранее присоединенных энергопринимающих устройств),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которые используются для бытовых и иных нужд, не связанных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с осуществлением предпринимательской деятельности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46088" name="Овал 22"/>
          <p:cNvSpPr>
            <a:spLocks noChangeArrowheads="1"/>
          </p:cNvSpPr>
          <p:nvPr/>
        </p:nvSpPr>
        <p:spPr bwMode="auto">
          <a:xfrm>
            <a:off x="1785938" y="190023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89" name="Овал 23"/>
          <p:cNvSpPr>
            <a:spLocks noChangeArrowheads="1"/>
          </p:cNvSpPr>
          <p:nvPr/>
        </p:nvSpPr>
        <p:spPr bwMode="auto">
          <a:xfrm>
            <a:off x="8358188" y="19192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90" name="TextBox 25"/>
          <p:cNvSpPr txBox="1">
            <a:spLocks noChangeArrowheads="1"/>
          </p:cNvSpPr>
          <p:nvPr/>
        </p:nvSpPr>
        <p:spPr bwMode="auto">
          <a:xfrm>
            <a:off x="1571625" y="1643063"/>
            <a:ext cx="785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15 кВт</a:t>
            </a:r>
          </a:p>
        </p:txBody>
      </p:sp>
      <p:sp>
        <p:nvSpPr>
          <p:cNvPr id="46091" name="TextBox 26"/>
          <p:cNvSpPr txBox="1">
            <a:spLocks noChangeArrowheads="1"/>
          </p:cNvSpPr>
          <p:nvPr/>
        </p:nvSpPr>
        <p:spPr bwMode="auto">
          <a:xfrm>
            <a:off x="8072438" y="1643063"/>
            <a:ext cx="785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100 кВт</a:t>
            </a:r>
          </a:p>
        </p:txBody>
      </p:sp>
      <p:sp>
        <p:nvSpPr>
          <p:cNvPr id="46092" name="Правая фигурная скобка 28"/>
          <p:cNvSpPr>
            <a:spLocks/>
          </p:cNvSpPr>
          <p:nvPr/>
        </p:nvSpPr>
        <p:spPr bwMode="auto">
          <a:xfrm rot="5400000">
            <a:off x="821531" y="1535907"/>
            <a:ext cx="500063" cy="1714500"/>
          </a:xfrm>
          <a:prstGeom prst="rightBrace">
            <a:avLst>
              <a:gd name="adj1" fmla="val 56667"/>
              <a:gd name="adj2" fmla="val 47222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93" name="Правая фигурная скобка 29"/>
          <p:cNvSpPr>
            <a:spLocks/>
          </p:cNvSpPr>
          <p:nvPr/>
        </p:nvSpPr>
        <p:spPr bwMode="auto">
          <a:xfrm rot="5400000">
            <a:off x="4036219" y="-1678781"/>
            <a:ext cx="642938" cy="8286750"/>
          </a:xfrm>
          <a:prstGeom prst="rightBrace">
            <a:avLst>
              <a:gd name="adj1" fmla="val 81868"/>
              <a:gd name="adj2" fmla="val 29769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1214438" y="3357563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12.1 Правил</a:t>
            </a:r>
          </a:p>
        </p:txBody>
      </p:sp>
      <p:sp>
        <p:nvSpPr>
          <p:cNvPr id="46095" name="TextBox 38"/>
          <p:cNvSpPr txBox="1">
            <a:spLocks noChangeArrowheads="1"/>
          </p:cNvSpPr>
          <p:nvPr/>
        </p:nvSpPr>
        <p:spPr bwMode="auto">
          <a:xfrm>
            <a:off x="5643563" y="3357563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</a:t>
            </a:r>
            <a:r>
              <a:rPr lang="en-US" sz="1200" b="1"/>
              <a:t>4</a:t>
            </a:r>
            <a:r>
              <a:rPr lang="ru-RU" sz="1200" b="1"/>
              <a:t> Правил</a:t>
            </a:r>
          </a:p>
        </p:txBody>
      </p:sp>
      <p:sp>
        <p:nvSpPr>
          <p:cNvPr id="46096" name="Правая фигурная скобка 43"/>
          <p:cNvSpPr>
            <a:spLocks/>
          </p:cNvSpPr>
          <p:nvPr/>
        </p:nvSpPr>
        <p:spPr bwMode="auto">
          <a:xfrm rot="5400000">
            <a:off x="4286250" y="-785812"/>
            <a:ext cx="571500" cy="8858250"/>
          </a:xfrm>
          <a:prstGeom prst="rightBrace">
            <a:avLst>
              <a:gd name="adj1" fmla="val 8324"/>
              <a:gd name="adj2" fmla="val 50231"/>
            </a:avLst>
          </a:prstGeom>
          <a:noFill/>
          <a:ln w="38100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097" name="Прямоугольник 29"/>
          <p:cNvSpPr>
            <a:spLocks noChangeArrowheads="1"/>
          </p:cNvSpPr>
          <p:nvPr/>
        </p:nvSpPr>
        <p:spPr bwMode="auto">
          <a:xfrm>
            <a:off x="5857875" y="4000500"/>
            <a:ext cx="1500188" cy="18161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endParaRPr lang="ru-RU" sz="1600"/>
          </a:p>
          <a:p>
            <a:pPr algn="ctr"/>
            <a:endParaRPr lang="ru-RU" sz="1600"/>
          </a:p>
          <a:p>
            <a:pPr algn="ctr"/>
            <a:r>
              <a:rPr lang="ru-RU" sz="1600"/>
              <a:t>Заявитель</a:t>
            </a:r>
          </a:p>
          <a:p>
            <a:pPr algn="ctr"/>
            <a:endParaRPr lang="ru-RU" sz="1600"/>
          </a:p>
          <a:p>
            <a:pPr algn="ctr"/>
            <a:endParaRPr lang="ru-RU" sz="1600"/>
          </a:p>
          <a:p>
            <a:pPr algn="ctr"/>
            <a:endParaRPr lang="ru-RU" sz="1600"/>
          </a:p>
          <a:p>
            <a:pPr algn="ctr"/>
            <a:endParaRPr lang="ru-RU" sz="1600"/>
          </a:p>
        </p:txBody>
      </p:sp>
      <p:cxnSp>
        <p:nvCxnSpPr>
          <p:cNvPr id="46098" name="Прямая соединительная линия 26"/>
          <p:cNvCxnSpPr>
            <a:cxnSpLocks noChangeShapeType="1"/>
            <a:stCxn id="46097" idx="1"/>
          </p:cNvCxnSpPr>
          <p:nvPr/>
        </p:nvCxnSpPr>
        <p:spPr bwMode="auto">
          <a:xfrm rot="10800000">
            <a:off x="4071938" y="4895850"/>
            <a:ext cx="1785937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Правая фигурная скобка 32"/>
          <p:cNvSpPr>
            <a:spLocks/>
          </p:cNvSpPr>
          <p:nvPr/>
        </p:nvSpPr>
        <p:spPr bwMode="auto">
          <a:xfrm rot="5400000">
            <a:off x="4786313" y="4252913"/>
            <a:ext cx="285750" cy="1714500"/>
          </a:xfrm>
          <a:prstGeom prst="rightBrace">
            <a:avLst>
              <a:gd name="adj1" fmla="val 6736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100" name="Овал 23"/>
          <p:cNvSpPr>
            <a:spLocks noChangeArrowheads="1"/>
          </p:cNvSpPr>
          <p:nvPr/>
        </p:nvSpPr>
        <p:spPr bwMode="auto">
          <a:xfrm>
            <a:off x="4000500" y="4805363"/>
            <a:ext cx="142875" cy="14287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101" name="TextBox 38"/>
          <p:cNvSpPr txBox="1">
            <a:spLocks noChangeArrowheads="1"/>
          </p:cNvSpPr>
          <p:nvPr/>
        </p:nvSpPr>
        <p:spPr bwMode="auto">
          <a:xfrm>
            <a:off x="4000500" y="5286375"/>
            <a:ext cx="185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Не более 25 метров</a:t>
            </a:r>
          </a:p>
        </p:txBody>
      </p:sp>
      <p:cxnSp>
        <p:nvCxnSpPr>
          <p:cNvPr id="46102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3141663" y="5143500"/>
            <a:ext cx="18589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Прямая соединительная линия 42"/>
          <p:cNvCxnSpPr>
            <a:cxnSpLocks noChangeShapeType="1"/>
            <a:stCxn id="46100" idx="2"/>
          </p:cNvCxnSpPr>
          <p:nvPr/>
        </p:nvCxnSpPr>
        <p:spPr bwMode="auto">
          <a:xfrm rot="10800000">
            <a:off x="1071563" y="4857750"/>
            <a:ext cx="2928937" cy="190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4" name="TextBox 38"/>
          <p:cNvSpPr txBox="1">
            <a:spLocks noChangeArrowheads="1"/>
          </p:cNvSpPr>
          <p:nvPr/>
        </p:nvSpPr>
        <p:spPr bwMode="auto">
          <a:xfrm>
            <a:off x="1000125" y="4000500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200" b="1"/>
              <a:t>Объекты электросетевого хозяйства Сетевой организации</a:t>
            </a:r>
          </a:p>
        </p:txBody>
      </p:sp>
      <p:sp>
        <p:nvSpPr>
          <p:cNvPr id="46105" name="Правая фигурная скобка 44"/>
          <p:cNvSpPr>
            <a:spLocks/>
          </p:cNvSpPr>
          <p:nvPr/>
        </p:nvSpPr>
        <p:spPr bwMode="auto">
          <a:xfrm rot="-5400000">
            <a:off x="2393157" y="3178969"/>
            <a:ext cx="285750" cy="2928937"/>
          </a:xfrm>
          <a:prstGeom prst="rightBrace">
            <a:avLst>
              <a:gd name="adj1" fmla="val 6738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6106" name="Номер слайда 4"/>
          <p:cNvSpPr txBox="1">
            <a:spLocks/>
          </p:cNvSpPr>
          <p:nvPr/>
        </p:nvSpPr>
        <p:spPr bwMode="auto">
          <a:xfrm>
            <a:off x="71438" y="6381750"/>
            <a:ext cx="4286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40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46107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C47D5E3-2ED0-4C1E-ACCA-7C3A5C9F75AE}" type="slidenum">
              <a:rPr lang="ru-RU">
                <a:solidFill>
                  <a:schemeClr val="bg1"/>
                </a:solidFill>
              </a:rPr>
              <a:pPr algn="r"/>
              <a:t>16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29375" y="214313"/>
            <a:ext cx="2357438" cy="369887"/>
          </a:xfrm>
        </p:spPr>
        <p:txBody>
          <a:bodyPr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ru-RU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   Процедура ТП</a:t>
            </a:r>
          </a:p>
        </p:txBody>
      </p:sp>
      <p:sp>
        <p:nvSpPr>
          <p:cNvPr id="33" name="TextBox 6"/>
          <p:cNvSpPr txBox="1">
            <a:spLocks noChangeArrowheads="1"/>
          </p:cNvSpPr>
          <p:nvPr/>
        </p:nvSpPr>
        <p:spPr bwMode="auto">
          <a:xfrm>
            <a:off x="755650" y="692150"/>
            <a:ext cx="7358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Условия выдачи дубликатов ТУ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: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4710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39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36538" y="1095375"/>
            <a:ext cx="8643937" cy="52625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ru-RU" sz="1600" dirty="0">
                <a:cs typeface="+mn-cs"/>
              </a:rPr>
              <a:t>Выдача новых технических условий в рамках действующего договора заявителям - физическим лицам осуществляется </a:t>
            </a:r>
            <a:r>
              <a:rPr lang="ru-RU" sz="1600" b="1" u="sng" dirty="0">
                <a:cs typeface="+mn-cs"/>
              </a:rPr>
              <a:t>без взимания платы.</a:t>
            </a:r>
            <a:endParaRPr lang="en-US" sz="1600" b="1" u="sng" dirty="0">
              <a:cs typeface="+mn-cs"/>
            </a:endParaRPr>
          </a:p>
          <a:p>
            <a:pPr algn="just" eaLnBrk="1" hangingPunct="1">
              <a:defRPr/>
            </a:pPr>
            <a:r>
              <a:rPr lang="ru-RU" sz="1600" dirty="0">
                <a:cs typeface="+mn-cs"/>
              </a:rPr>
              <a:t>При невозможности восстановления ранее выданных технических условий в отношении присоединенных энергопринимающих устройств выдаются новые технические условия согласно фактически имеющейся схеме электроснабжения с указанием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максимальной мощности, </a:t>
            </a:r>
            <a:r>
              <a:rPr lang="ru-RU" sz="1600" i="1" dirty="0" smtClean="0">
                <a:solidFill>
                  <a:srgbClr val="FF0000"/>
                </a:solidFill>
                <a:cs typeface="+mn-cs"/>
              </a:rPr>
              <a:t>определенной исходя </a:t>
            </a:r>
            <a:r>
              <a:rPr lang="ru-RU" sz="1600" i="1" dirty="0">
                <a:solidFill>
                  <a:srgbClr val="FF0000"/>
                </a:solidFill>
                <a:cs typeface="+mn-cs"/>
              </a:rPr>
              <a:t>из представленных заявителями иных </a:t>
            </a:r>
            <a:r>
              <a:rPr lang="ru-RU" sz="1600" i="1" dirty="0" smtClean="0">
                <a:solidFill>
                  <a:srgbClr val="FF0000"/>
                </a:solidFill>
                <a:cs typeface="+mn-cs"/>
              </a:rPr>
              <a:t>данных </a:t>
            </a:r>
            <a:r>
              <a:rPr lang="ru-RU" sz="1600" i="1" dirty="0">
                <a:solidFill>
                  <a:srgbClr val="FF0000"/>
                </a:solidFill>
                <a:cs typeface="+mn-cs"/>
              </a:rPr>
              <a:t>об объемах </a:t>
            </a:r>
            <a:r>
              <a:rPr lang="ru-RU" sz="1600" i="1" dirty="0" smtClean="0">
                <a:solidFill>
                  <a:srgbClr val="FF0000"/>
                </a:solidFill>
                <a:cs typeface="+mn-cs"/>
              </a:rPr>
              <a:t>максимальной мощности энергопринимающих устройств, ранее присоединенных </a:t>
            </a:r>
            <a:r>
              <a:rPr lang="ru-RU" sz="1600" i="1" dirty="0">
                <a:solidFill>
                  <a:srgbClr val="FF0000"/>
                </a:solidFill>
                <a:cs typeface="+mn-cs"/>
              </a:rPr>
              <a:t>в установленном </a:t>
            </a:r>
            <a:r>
              <a:rPr lang="ru-RU" sz="1600" i="1" dirty="0" smtClean="0">
                <a:solidFill>
                  <a:srgbClr val="FF0000"/>
                </a:solidFill>
                <a:cs typeface="+mn-cs"/>
              </a:rPr>
              <a:t>порядке. При этом новые технические условия должны быть выданы </a:t>
            </a:r>
            <a:r>
              <a:rPr lang="ru-RU" sz="1600" b="1" i="1" dirty="0" smtClean="0">
                <a:solidFill>
                  <a:srgbClr val="FF0000"/>
                </a:solidFill>
                <a:cs typeface="+mn-cs"/>
              </a:rPr>
              <a:t>не позднее чем через 45 дней </a:t>
            </a:r>
            <a:r>
              <a:rPr lang="ru-RU" sz="1600" i="1" dirty="0" smtClean="0">
                <a:solidFill>
                  <a:srgbClr val="FF0000"/>
                </a:solidFill>
                <a:cs typeface="+mn-cs"/>
              </a:rPr>
              <a:t>со дня обращения заявителя в сетевую организацию.</a:t>
            </a:r>
            <a:endParaRPr lang="ru-RU" sz="1600" i="1" dirty="0">
              <a:solidFill>
                <a:srgbClr val="FF0000"/>
              </a:solidFill>
              <a:cs typeface="+mn-cs"/>
            </a:endParaRPr>
          </a:p>
          <a:p>
            <a:pPr algn="just" eaLnBrk="1" hangingPunct="1">
              <a:defRPr/>
            </a:pPr>
            <a:r>
              <a:rPr lang="ru-RU" sz="1600" dirty="0">
                <a:cs typeface="+mn-cs"/>
              </a:rPr>
              <a:t>При выдаче дубликатов технических условий или новых технических условий в отношении ранее присоединенных энергопринимающих устройств составляются и выдаются заявителю акт об осуществлении технологического присоединения, акт о разграничении балансовой принадлежности электрических сетей и акт о разграничении эксплуатационной ответственности сторон. Размер компенсации затрат на изготовление указанных документов не может превышать </a:t>
            </a:r>
            <a:r>
              <a:rPr lang="ru-RU" sz="1600" b="1" u="sng" dirty="0">
                <a:cs typeface="+mn-cs"/>
              </a:rPr>
              <a:t>1000 рублей.</a:t>
            </a:r>
          </a:p>
          <a:p>
            <a:pPr algn="just" eaLnBrk="1" hangingPunct="1">
              <a:defRPr/>
            </a:pPr>
            <a:r>
              <a:rPr lang="ru-RU" sz="1600" dirty="0">
                <a:cs typeface="+mn-cs"/>
              </a:rPr>
              <a:t>Сетевая организация осуществляет хранение дубликатов технических условий, актов об осуществлении технологического присоединения, актов о разграничении балансовой принадлежности электрических сетей и актов о разграничении эксплуатационной ответственности сторон, выданных заявителям, энергопринимающие </a:t>
            </a:r>
            <a:r>
              <a:rPr lang="ru-RU" sz="1600" dirty="0" smtClean="0">
                <a:cs typeface="+mn-cs"/>
              </a:rPr>
              <a:t>        устройства </a:t>
            </a:r>
            <a:r>
              <a:rPr lang="ru-RU" sz="1600" dirty="0">
                <a:cs typeface="+mn-cs"/>
              </a:rPr>
              <a:t>которых присоединены к ее электрическим сетям, в течение </a:t>
            </a:r>
            <a:r>
              <a:rPr lang="ru-RU" sz="1600" b="1" u="sng" dirty="0">
                <a:cs typeface="+mn-cs"/>
              </a:rPr>
              <a:t>30 лет.</a:t>
            </a:r>
          </a:p>
        </p:txBody>
      </p:sp>
      <p:sp>
        <p:nvSpPr>
          <p:cNvPr id="47109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7A93DF4-C2D5-47C2-A72D-05EF16FC7632}" type="slidenum">
              <a:rPr lang="ru-RU">
                <a:solidFill>
                  <a:schemeClr val="bg1"/>
                </a:solidFill>
              </a:rPr>
              <a:pPr algn="r"/>
              <a:t>17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2428875" y="214313"/>
            <a:ext cx="6715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600" b="1" dirty="0">
                <a:solidFill>
                  <a:srgbClr val="000099"/>
                </a:solidFill>
                <a:latin typeface="Arial" pitchFamily="34" charset="0"/>
                <a:cs typeface="+mn-cs"/>
              </a:rPr>
              <a:t>Особенности технологического присоединения посредством перераспределения максимальной мощности  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0" y="5357813"/>
            <a:ext cx="571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100" b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 распространяется  :</a:t>
            </a:r>
          </a:p>
          <a:p>
            <a:pPr eaLnBrk="0" hangingPunct="0">
              <a:defRPr/>
            </a:pPr>
            <a:r>
              <a:rPr lang="ru-RU" sz="1100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 лиц до 15кВт, </a:t>
            </a: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Заявителей  осуществляющих </a:t>
            </a:r>
          </a:p>
          <a:p>
            <a:pPr eaLnBrk="0" hangingPunct="0"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временное ТП, при ТП к ЕНЭС, для заявителей не внесших плату за ТП либо </a:t>
            </a:r>
          </a:p>
          <a:p>
            <a:pPr eaLnBrk="0" hangingPunct="0"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внесших не в полном объеме. </a:t>
            </a:r>
          </a:p>
          <a:p>
            <a:pPr eaLnBrk="0" hangingPunct="0">
              <a:defRPr/>
            </a:pPr>
            <a:r>
              <a:rPr lang="ru-RU" sz="1100" b="1" u="sng" dirty="0">
                <a:solidFill>
                  <a:srgbClr val="FF0000"/>
                </a:solidFill>
                <a:latin typeface="Arial" pitchFamily="34" charset="0"/>
                <a:cs typeface="+mn-cs"/>
              </a:rPr>
              <a:t>Условия перераспределения</a:t>
            </a:r>
          </a:p>
          <a:p>
            <a:pPr eaLnBrk="0" hangingPunct="0"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+mn-cs"/>
              </a:rPr>
              <a:t>ТП  осуществлено до  01.01.2009 г. </a:t>
            </a:r>
          </a:p>
          <a:p>
            <a:pPr eaLnBrk="0" hangingPunct="0">
              <a:defRPr/>
            </a:pPr>
            <a:endParaRPr lang="ru-RU" sz="11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357313" y="714375"/>
            <a:ext cx="3429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Процедура перераспределения</a:t>
            </a:r>
            <a:endParaRPr lang="ru-RU" sz="16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915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1428750"/>
            <a:ext cx="285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857375" y="1000125"/>
            <a:ext cx="25003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Лицо заинтересованное в перераспределении</a:t>
            </a:r>
          </a:p>
        </p:txBody>
      </p:sp>
      <p:pic>
        <p:nvPicPr>
          <p:cNvPr id="4915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786063"/>
            <a:ext cx="3143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1714500" y="2428875"/>
            <a:ext cx="27860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Присоединенный заявитель</a:t>
            </a:r>
          </a:p>
        </p:txBody>
      </p:sp>
      <p:sp>
        <p:nvSpPr>
          <p:cNvPr id="49160" name="Блок-схема: данные 16"/>
          <p:cNvSpPr>
            <a:spLocks noChangeArrowheads="1"/>
          </p:cNvSpPr>
          <p:nvPr/>
        </p:nvSpPr>
        <p:spPr bwMode="auto">
          <a:xfrm>
            <a:off x="1785938" y="2071688"/>
            <a:ext cx="2500312" cy="357187"/>
          </a:xfrm>
          <a:prstGeom prst="flowChartInputOutpu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i="1"/>
              <a:t>Соглашение</a:t>
            </a:r>
          </a:p>
        </p:txBody>
      </p:sp>
      <p:sp>
        <p:nvSpPr>
          <p:cNvPr id="49161" name="Скругленный прямоугольник 26"/>
          <p:cNvSpPr>
            <a:spLocks noChangeArrowheads="1"/>
          </p:cNvSpPr>
          <p:nvPr/>
        </p:nvSpPr>
        <p:spPr bwMode="auto">
          <a:xfrm>
            <a:off x="1928813" y="4500563"/>
            <a:ext cx="2286000" cy="785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Сетевая организация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7286625" y="2428875"/>
            <a:ext cx="2571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endParaRPr lang="ru-RU" sz="1000" b="1" i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8" name="Заголовок 1"/>
          <p:cNvSpPr txBox="1">
            <a:spLocks/>
          </p:cNvSpPr>
          <p:nvPr/>
        </p:nvSpPr>
        <p:spPr bwMode="auto">
          <a:xfrm>
            <a:off x="5572164" y="2143116"/>
            <a:ext cx="35719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wordArtVert" anchor="ctr"/>
          <a:lstStyle/>
          <a:p>
            <a:pPr eaLnBrk="0" hangingPunct="0">
              <a:defRPr/>
            </a:pPr>
            <a:r>
              <a:rPr lang="ru-RU" sz="1100" b="1" i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УВЕДОМЛЕНИЕ</a:t>
            </a:r>
          </a:p>
        </p:txBody>
      </p:sp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0" y="2571744"/>
            <a:ext cx="35719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wordArtVert" anchor="ctr"/>
          <a:lstStyle/>
          <a:p>
            <a:pPr eaLnBrk="0" hangingPunct="0">
              <a:defRPr/>
            </a:pPr>
            <a:r>
              <a:rPr lang="ru-RU" sz="1100" b="1" i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ДОГОВОР</a:t>
            </a:r>
          </a:p>
        </p:txBody>
      </p:sp>
      <p:grpSp>
        <p:nvGrpSpPr>
          <p:cNvPr id="49165" name="Группа 25"/>
          <p:cNvGrpSpPr>
            <a:grpSpLocks/>
          </p:cNvGrpSpPr>
          <p:nvPr/>
        </p:nvGrpSpPr>
        <p:grpSpPr bwMode="auto">
          <a:xfrm>
            <a:off x="428625" y="1500188"/>
            <a:ext cx="5214938" cy="3786187"/>
            <a:chOff x="571472" y="1500174"/>
            <a:chExt cx="5214974" cy="3786214"/>
          </a:xfrm>
        </p:grpSpPr>
        <p:sp>
          <p:nvSpPr>
            <p:cNvPr id="49169" name="Выгнутая вправо стрелка 61"/>
            <p:cNvSpPr>
              <a:spLocks noChangeArrowheads="1"/>
            </p:cNvSpPr>
            <p:nvPr/>
          </p:nvSpPr>
          <p:spPr bwMode="auto">
            <a:xfrm>
              <a:off x="4214810" y="1500174"/>
              <a:ext cx="1571636" cy="3786214"/>
            </a:xfrm>
            <a:prstGeom prst="curvedLeftArrow">
              <a:avLst>
                <a:gd name="adj1" fmla="val 24994"/>
                <a:gd name="adj2" fmla="val 50000"/>
                <a:gd name="adj3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4" name="Выгнутая влево стрелка 63"/>
            <p:cNvSpPr/>
            <p:nvPr/>
          </p:nvSpPr>
          <p:spPr bwMode="auto">
            <a:xfrm>
              <a:off x="571472" y="1571612"/>
              <a:ext cx="1588776" cy="3643338"/>
            </a:xfrm>
            <a:prstGeom prst="curv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7" name="Заголовок 1"/>
            <p:cNvSpPr txBox="1">
              <a:spLocks/>
            </p:cNvSpPr>
            <p:nvPr/>
          </p:nvSpPr>
          <p:spPr bwMode="auto">
            <a:xfrm>
              <a:off x="5072066" y="2571744"/>
              <a:ext cx="357190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wordArtVert" anchor="ctr"/>
            <a:lstStyle/>
            <a:p>
              <a:pPr eaLnBrk="0" hangingPunct="0">
                <a:defRPr/>
              </a:pPr>
              <a:r>
                <a:rPr lang="ru-RU" sz="1100" b="1" i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ЗАПРОС</a:t>
              </a:r>
            </a:p>
          </p:txBody>
        </p:sp>
        <p:sp>
          <p:nvSpPr>
            <p:cNvPr id="69" name="Заголовок 1"/>
            <p:cNvSpPr txBox="1">
              <a:spLocks/>
            </p:cNvSpPr>
            <p:nvPr/>
          </p:nvSpPr>
          <p:spPr bwMode="auto">
            <a:xfrm>
              <a:off x="928662" y="2428868"/>
              <a:ext cx="500066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wordArtVert" anchor="ctr"/>
            <a:lstStyle/>
            <a:p>
              <a:pPr eaLnBrk="0" hangingPunct="0">
                <a:defRPr/>
              </a:pPr>
              <a:r>
                <a:rPr lang="ru-RU" sz="1200" b="1" i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ИНФОРМАЦИЮ</a:t>
              </a:r>
              <a:endParaRPr lang="ru-RU" sz="1000" b="1" i="1" dirty="0">
                <a:solidFill>
                  <a:srgbClr val="00B0F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 bwMode="auto">
            <a:xfrm>
              <a:off x="1285852" y="3929066"/>
              <a:ext cx="857256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ru-RU" sz="1200" b="1" i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30 дней   </a:t>
              </a:r>
            </a:p>
            <a:p>
              <a:pPr eaLnBrk="0" hangingPunct="0">
                <a:defRPr/>
              </a:pPr>
              <a:r>
                <a:rPr lang="ru-RU" sz="1200" b="1" i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550 р.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5929313" y="714375"/>
            <a:ext cx="3714750" cy="5340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ru-RU" sz="1000" b="1" i="1" dirty="0">
                <a:cs typeface="+mn-cs"/>
              </a:rPr>
              <a:t>Соглашение 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предусматривает :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Изменение устройств РЗА и устройств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обеспечивающих контроль макс. Мощности;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Изменения Акта ТП и ТУ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ru-RU" sz="1000" b="1" i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В </a:t>
            </a:r>
            <a:r>
              <a:rPr lang="ru-RU" sz="1000" b="1" i="1" dirty="0">
                <a:solidFill>
                  <a:srgbClr val="00B0F0"/>
                </a:solidFill>
                <a:cs typeface="+mn-cs"/>
              </a:rPr>
              <a:t>Запросе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указывается: 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Согласие лица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перераспределяющего мощность;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Наименование лица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перераспределяющего мощность;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Наименование присоединяемого лицо;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Копия Акта ТП или иной документ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подтверждающий макс. мощность</a:t>
            </a:r>
          </a:p>
          <a:p>
            <a:pPr eaLnBrk="0" hangingPunct="0">
              <a:defRPr/>
            </a:pPr>
            <a:endParaRPr lang="ru-RU" sz="1000" b="1" i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ru-RU" sz="1000" b="1" i="1" dirty="0">
                <a:solidFill>
                  <a:srgbClr val="00B0F0"/>
                </a:solidFill>
                <a:cs typeface="+mn-cs"/>
              </a:rPr>
              <a:t>Информация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содержит: 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Расчет стоимости по ИП;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Точки присоединения;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Требования к РЗА и устройств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обеспечивающих контроль макс. мощности</a:t>
            </a:r>
          </a:p>
          <a:p>
            <a:pPr eaLnBrk="0" hangingPunct="0">
              <a:defRPr/>
            </a:pPr>
            <a:endParaRPr lang="ru-RU" sz="1000" b="1" i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К </a:t>
            </a:r>
            <a:r>
              <a:rPr lang="ru-RU" sz="1000" b="1" i="1" dirty="0">
                <a:solidFill>
                  <a:srgbClr val="7030A0"/>
                </a:solidFill>
                <a:cs typeface="+mn-cs"/>
              </a:rPr>
              <a:t>Уведомлению</a:t>
            </a: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прилагаются: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Заверенная копия Соглашения;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Реквизиты сторон;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 Центр питания; 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Местонахождение присоединяемых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устройств;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Объем перераспределяемой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мощности;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Копия Акта ТП или иной документ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подтверждающий макс. мощность;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Заявка на ТП;</a:t>
            </a:r>
          </a:p>
          <a:p>
            <a:pPr eaLnBrk="0" hangingPunct="0">
              <a:buFontTx/>
              <a:buChar char="-"/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Копия Акта ТП или иной документ </a:t>
            </a:r>
          </a:p>
          <a:p>
            <a:pPr eaLnBrk="0" hangingPunct="0">
              <a:defRPr/>
            </a:pPr>
            <a:r>
              <a:rPr lang="ru-RU" sz="1000" b="1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подтверждающий макс. мощность</a:t>
            </a:r>
          </a:p>
          <a:p>
            <a:pPr>
              <a:defRPr/>
            </a:pPr>
            <a:endParaRPr lang="ru-RU" sz="1100" dirty="0">
              <a:latin typeface="Arial" pitchFamily="34" charset="0"/>
              <a:cs typeface="+mn-cs"/>
            </a:endParaRPr>
          </a:p>
        </p:txBody>
      </p:sp>
      <p:sp>
        <p:nvSpPr>
          <p:cNvPr id="4916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49168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D4F29DC-CEBF-497C-A27E-C049F66FD535}" type="slidenum">
              <a:rPr lang="ru-RU">
                <a:solidFill>
                  <a:schemeClr val="bg1"/>
                </a:solidFill>
              </a:rPr>
              <a:pPr algn="r"/>
              <a:t>18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/>
        </p:nvSpPr>
        <p:spPr bwMode="auto">
          <a:xfrm>
            <a:off x="571500" y="1143000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 Критерии наличия технической возможности технологического присоединения (п. 28 Правил) </a:t>
            </a:r>
          </a:p>
        </p:txBody>
      </p:sp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184150" y="1636713"/>
            <a:ext cx="8699500" cy="121443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chemeClr val="tx2"/>
                </a:solidFill>
              </a:rPr>
              <a:t>а) сохранение условий электроснабжения (установленной категории надежности </a:t>
            </a:r>
          </a:p>
          <a:p>
            <a:r>
              <a:rPr lang="ru-RU" sz="1600" b="1">
                <a:solidFill>
                  <a:schemeClr val="tx2"/>
                </a:solidFill>
              </a:rPr>
              <a:t>электроснабжения и сохранения качества электроэнергии) для прочих </a:t>
            </a:r>
          </a:p>
          <a:p>
            <a:r>
              <a:rPr lang="ru-RU" sz="1600" b="1">
                <a:solidFill>
                  <a:schemeClr val="tx2"/>
                </a:solidFill>
              </a:rPr>
              <a:t>потребителей, энергопринимающие установки которых на момент подачи заявки</a:t>
            </a:r>
          </a:p>
          <a:p>
            <a:r>
              <a:rPr lang="ru-RU" sz="1600" b="1">
                <a:solidFill>
                  <a:schemeClr val="tx2"/>
                </a:solidFill>
              </a:rPr>
              <a:t> заявителя присоединены к электрическим сетям сетевой организации или</a:t>
            </a:r>
          </a:p>
          <a:p>
            <a:r>
              <a:rPr lang="ru-RU" sz="1600" b="1">
                <a:solidFill>
                  <a:schemeClr val="tx2"/>
                </a:solidFill>
              </a:rPr>
              <a:t> смежных сетевых организаций;</a:t>
            </a:r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214313" y="3065463"/>
            <a:ext cx="8643937" cy="9286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chemeClr val="tx2"/>
                </a:solidFill>
              </a:rPr>
              <a:t>б) отсутствие ограничений на присоединяемую мощность в объектах </a:t>
            </a:r>
          </a:p>
          <a:p>
            <a:r>
              <a:rPr lang="ru-RU" sz="1600" b="1">
                <a:solidFill>
                  <a:schemeClr val="tx2"/>
                </a:solidFill>
              </a:rPr>
              <a:t>электросетевого хозяйства, к которым надлежит произвести технологическое </a:t>
            </a:r>
          </a:p>
          <a:p>
            <a:r>
              <a:rPr lang="ru-RU" sz="1600" b="1">
                <a:solidFill>
                  <a:schemeClr val="tx2"/>
                </a:solidFill>
              </a:rPr>
              <a:t>присоединение;</a:t>
            </a:r>
          </a:p>
          <a:p>
            <a:pPr>
              <a:buFont typeface="Wingdings" pitchFamily="2" charset="2"/>
              <a:buChar char="q"/>
            </a:pPr>
            <a:endParaRPr lang="ru-RU" sz="1600" b="1">
              <a:solidFill>
                <a:schemeClr val="tx2"/>
              </a:solidFill>
            </a:endParaRPr>
          </a:p>
        </p:txBody>
      </p:sp>
      <p:sp>
        <p:nvSpPr>
          <p:cNvPr id="53252" name="Rectangle 8"/>
          <p:cNvSpPr>
            <a:spLocks noChangeArrowheads="1"/>
          </p:cNvSpPr>
          <p:nvPr/>
        </p:nvSpPr>
        <p:spPr bwMode="auto">
          <a:xfrm>
            <a:off x="214313" y="4137025"/>
            <a:ext cx="8643937" cy="10064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chemeClr val="tx2"/>
                </a:solidFill>
              </a:rPr>
              <a:t>в) отсутствие необходимости реконструкции или расширения (сооружения новых) </a:t>
            </a:r>
          </a:p>
          <a:p>
            <a:r>
              <a:rPr lang="ru-RU" sz="1600" b="1">
                <a:solidFill>
                  <a:schemeClr val="tx2"/>
                </a:solidFill>
              </a:rPr>
              <a:t>объектов электросетевого хозяйства смежных сетевых организаций либо </a:t>
            </a:r>
          </a:p>
          <a:p>
            <a:r>
              <a:rPr lang="ru-RU" sz="1600" b="1">
                <a:solidFill>
                  <a:schemeClr val="tx2"/>
                </a:solidFill>
              </a:rPr>
              <a:t>Строительства генерирующих объектов для удовлетворения потребности </a:t>
            </a:r>
          </a:p>
          <a:p>
            <a:r>
              <a:rPr lang="ru-RU" sz="1600" b="1">
                <a:solidFill>
                  <a:schemeClr val="tx2"/>
                </a:solidFill>
              </a:rPr>
              <a:t>заявителя.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5325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46</a:t>
            </a:r>
          </a:p>
        </p:txBody>
      </p:sp>
      <p:sp>
        <p:nvSpPr>
          <p:cNvPr id="53255" name="Прямоугольник 8"/>
          <p:cNvSpPr>
            <a:spLocks noChangeArrowheads="1"/>
          </p:cNvSpPr>
          <p:nvPr/>
        </p:nvSpPr>
        <p:spPr bwMode="auto">
          <a:xfrm>
            <a:off x="214313" y="5286375"/>
            <a:ext cx="8501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В случае несоблюдения любого из указанных критериев считается, что техническая возможность технологического присоединения отсутствует.</a:t>
            </a:r>
          </a:p>
        </p:txBody>
      </p:sp>
      <p:sp>
        <p:nvSpPr>
          <p:cNvPr id="53256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6263C2B-BFCC-4B80-9350-71EF2AF854AE}" type="slidenum">
              <a:rPr lang="ru-RU">
                <a:solidFill>
                  <a:schemeClr val="bg1"/>
                </a:solidFill>
              </a:rPr>
              <a:pPr algn="r"/>
              <a:t>19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642938"/>
            <a:ext cx="7556500" cy="523875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Регулирование деятельности по ТП</a:t>
            </a: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357188" y="1489075"/>
            <a:ext cx="8382000" cy="571500"/>
          </a:xfrm>
          <a:prstGeom prst="rect">
            <a:avLst/>
          </a:prstGeom>
          <a:solidFill>
            <a:srgbClr val="FFFF99"/>
          </a:solidFill>
          <a:ln w="19050" algn="ctr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>
            <a:lvl1pPr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00FF"/>
                </a:solidFill>
                <a:latin typeface="Arial Narrow" pitchFamily="34" charset="0"/>
              </a:rPr>
              <a:t>Федеральный закон от 26.03.2003г. №35-ФЗ «Об электроэнергетике»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52425" y="3429000"/>
            <a:ext cx="8382000" cy="857250"/>
          </a:xfrm>
          <a:prstGeom prst="rect">
            <a:avLst/>
          </a:prstGeom>
          <a:solidFill>
            <a:srgbClr val="FFFF99"/>
          </a:solidFill>
          <a:ln w="19050" algn="ctr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>
            <a:lvl1pPr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00FF"/>
                </a:solidFill>
                <a:latin typeface="Arial Narrow" pitchFamily="34" charset="0"/>
              </a:rPr>
              <a:t>ПП РФ от 27.12.2004г. № 861 «Об утверждении … Правил технологического присоединения энергоустановок физических и юридических лиц к электрическим сетям»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52425" y="2349500"/>
            <a:ext cx="8382000" cy="714375"/>
          </a:xfrm>
          <a:prstGeom prst="rect">
            <a:avLst/>
          </a:prstGeom>
          <a:solidFill>
            <a:srgbClr val="FFFF99"/>
          </a:solidFill>
          <a:ln w="19050" algn="ctr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>
            <a:lvl1pPr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00FF"/>
                </a:solidFill>
                <a:latin typeface="Arial Narrow" pitchFamily="34" charset="0"/>
              </a:rPr>
              <a:t>ПП РФ от 29.12.2011г. №1178 «О ценообразовании в области регулируемых цен (тарифов) в электроэнергетике»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357188" y="4652963"/>
            <a:ext cx="8382000" cy="642937"/>
          </a:xfrm>
          <a:prstGeom prst="rect">
            <a:avLst/>
          </a:prstGeom>
          <a:solidFill>
            <a:srgbClr val="FFFF99"/>
          </a:solidFill>
          <a:ln w="19050" algn="ctr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>
            <a:lvl1pPr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>
                <a:solidFill>
                  <a:srgbClr val="0000FF"/>
                </a:solidFill>
                <a:latin typeface="Arial Narrow" pitchFamily="34" charset="0"/>
              </a:rPr>
              <a:t>Методические указания по определению размера платы за технологическое присоединение к электрическим сетям (Приказ ФСТ России от 11.09.2012г. № 209-э/1)</a:t>
            </a:r>
          </a:p>
        </p:txBody>
      </p:sp>
      <p:sp>
        <p:nvSpPr>
          <p:cNvPr id="1946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80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463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D62D0DA-9E2C-40FC-B4A4-D76FA999084E}" type="slidenum">
              <a:rPr lang="ru-RU">
                <a:solidFill>
                  <a:schemeClr val="bg1"/>
                </a:solidFill>
              </a:rPr>
              <a:pPr algn="r"/>
              <a:t>2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571500" y="1143000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 Критерии наличия технической возможности технологического присоединения 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5427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54276" name="Прямоугольник 8"/>
          <p:cNvSpPr>
            <a:spLocks noChangeArrowheads="1"/>
          </p:cNvSpPr>
          <p:nvPr/>
        </p:nvSpPr>
        <p:spPr bwMode="auto">
          <a:xfrm>
            <a:off x="214313" y="1785938"/>
            <a:ext cx="8501062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u="sng"/>
              <a:t>Важно!</a:t>
            </a:r>
          </a:p>
          <a:p>
            <a:pPr algn="ctr"/>
            <a:endParaRPr lang="ru-RU" u="sng"/>
          </a:p>
          <a:p>
            <a:pPr algn="just">
              <a:buFont typeface="Wingdings" pitchFamily="2" charset="2"/>
              <a:buChar char="ü"/>
            </a:pPr>
            <a:r>
              <a:rPr lang="ru-RU"/>
              <a:t> Включение объектов электросетевого хозяйства (за исключением объектов заявителей, в целях временного электроснабжения) в инвестиционные программы субъектов естественных монополий в соответствии с законодательством Российской Федерации либо в утверждаемые представительными органами местного самоуправления инвестиционные программы, целью которых является реализация программы комплексного развития систем коммунальной инфраструктуры, означает наличие технической возможности технологического присоединения и является основанием для заключения договора независимо от соответствия критериям, указанным в подпунктах "а", "б" и "в" пункта 28 Правил.</a:t>
            </a:r>
          </a:p>
          <a:p>
            <a:endParaRPr lang="ru-RU"/>
          </a:p>
        </p:txBody>
      </p:sp>
      <p:sp>
        <p:nvSpPr>
          <p:cNvPr id="54277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416016F-43BD-449E-A96A-D2761511720F}" type="slidenum">
              <a:rPr lang="ru-RU">
                <a:solidFill>
                  <a:schemeClr val="bg1"/>
                </a:solidFill>
              </a:rPr>
              <a:pPr algn="r"/>
              <a:t>20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2"/>
          <p:cNvSpPr>
            <a:spLocks noChangeArrowheads="1"/>
          </p:cNvSpPr>
          <p:nvPr/>
        </p:nvSpPr>
        <p:spPr bwMode="auto">
          <a:xfrm>
            <a:off x="285750" y="1428750"/>
            <a:ext cx="82153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200" b="1">
              <a:solidFill>
                <a:srgbClr val="256384"/>
              </a:solidFill>
              <a:latin typeface="Arial Narrow" pitchFamily="34" charset="0"/>
            </a:endParaRPr>
          </a:p>
        </p:txBody>
      </p:sp>
      <p:sp>
        <p:nvSpPr>
          <p:cNvPr id="55298" name="Прямоугольник 3"/>
          <p:cNvSpPr>
            <a:spLocks noChangeArrowheads="1"/>
          </p:cNvSpPr>
          <p:nvPr/>
        </p:nvSpPr>
        <p:spPr bwMode="auto">
          <a:xfrm>
            <a:off x="857250" y="1714500"/>
            <a:ext cx="7858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3600" b="1">
                <a:solidFill>
                  <a:srgbClr val="000099"/>
                </a:solidFill>
              </a:rPr>
              <a:t>Организация ТП по индивидуальному проекту</a:t>
            </a:r>
          </a:p>
        </p:txBody>
      </p:sp>
      <p:sp>
        <p:nvSpPr>
          <p:cNvPr id="55299" name="Номер слайда 4"/>
          <p:cNvSpPr txBox="1">
            <a:spLocks/>
          </p:cNvSpPr>
          <p:nvPr/>
        </p:nvSpPr>
        <p:spPr bwMode="auto">
          <a:xfrm>
            <a:off x="71438" y="6381750"/>
            <a:ext cx="4286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40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55300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6F3589B-22A6-45B6-B7BA-1C3B311E3D9E}" type="slidenum">
              <a:rPr lang="ru-RU">
                <a:solidFill>
                  <a:schemeClr val="bg1"/>
                </a:solidFill>
              </a:rPr>
              <a:pPr algn="r"/>
              <a:t>21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ChangeArrowheads="1"/>
          </p:cNvSpPr>
          <p:nvPr/>
        </p:nvSpPr>
        <p:spPr bwMode="auto">
          <a:xfrm>
            <a:off x="571500" y="857250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 Допустимые условия ТП по индивидуальному проекту</a:t>
            </a:r>
          </a:p>
        </p:txBody>
      </p:sp>
      <p:sp>
        <p:nvSpPr>
          <p:cNvPr id="57346" name="Rectangle 5"/>
          <p:cNvSpPr>
            <a:spLocks noChangeArrowheads="1"/>
          </p:cNvSpPr>
          <p:nvPr/>
        </p:nvSpPr>
        <p:spPr bwMode="auto">
          <a:xfrm>
            <a:off x="184150" y="1285875"/>
            <a:ext cx="8699500" cy="577850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1600">
                <a:solidFill>
                  <a:schemeClr val="tx2"/>
                </a:solidFill>
              </a:rPr>
              <a:t> Присоединение на уровне напряжения не ниже 35 кВ и мощности не менее 10 МВА</a:t>
            </a:r>
          </a:p>
          <a:p>
            <a:r>
              <a:rPr lang="ru-RU" sz="1600">
                <a:solidFill>
                  <a:schemeClr val="tx2"/>
                </a:solidFill>
              </a:rPr>
              <a:t>(</a:t>
            </a:r>
            <a:r>
              <a:rPr lang="ru-RU" sz="1600"/>
              <a:t>Раздел </a:t>
            </a:r>
            <a:r>
              <a:rPr lang="en-US" sz="1600"/>
              <a:t>II</a:t>
            </a:r>
            <a:r>
              <a:rPr lang="ru-RU" sz="1600"/>
              <a:t> </a:t>
            </a:r>
            <a:r>
              <a:rPr lang="ru-RU" sz="1600">
                <a:latin typeface="Arial Narrow" pitchFamily="34" charset="0"/>
              </a:rPr>
              <a:t>МУ по определению размера ПТП)</a:t>
            </a:r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214313" y="2000250"/>
            <a:ext cx="8643937" cy="1928813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buFont typeface="Wingdings" pitchFamily="2" charset="2"/>
              <a:buChar char="§"/>
            </a:pPr>
            <a:r>
              <a:rPr lang="ru-RU" sz="1600"/>
              <a:t> Если присоединение энергопринимающих устройств требует строительства                                       </a:t>
            </a:r>
          </a:p>
          <a:p>
            <a:pPr algn="just"/>
            <a:r>
              <a:rPr lang="ru-RU" sz="1600"/>
              <a:t>(реконструкции) объекта электросетевого хозяйства, не включенного в указанные </a:t>
            </a:r>
          </a:p>
          <a:p>
            <a:pPr algn="just"/>
            <a:r>
              <a:rPr lang="ru-RU" sz="1600"/>
              <a:t>инвестиционные программы на очередной период регулирования, сетевая организация в</a:t>
            </a:r>
          </a:p>
          <a:p>
            <a:pPr algn="just"/>
            <a:r>
              <a:rPr lang="ru-RU" sz="1600"/>
              <a:t>30-дневный срок после получения заявки обращается в уполномоченный орган </a:t>
            </a:r>
          </a:p>
          <a:p>
            <a:pPr algn="just"/>
            <a:r>
              <a:rPr lang="ru-RU" sz="1600"/>
              <a:t>исполнительной власти в области государственного </a:t>
            </a:r>
          </a:p>
          <a:p>
            <a:pPr algn="just"/>
            <a:r>
              <a:rPr lang="ru-RU" sz="1600"/>
              <a:t>Регулирования тарифов для расчета платы за технологическое присоединение </a:t>
            </a:r>
          </a:p>
          <a:p>
            <a:pPr algn="just"/>
            <a:r>
              <a:rPr lang="ru-RU" sz="1600"/>
              <a:t>по индивидуальному проекту (п. 30 Правил)</a:t>
            </a:r>
            <a:endParaRPr lang="ru-RU" sz="1600" b="1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5734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14313" y="4071938"/>
            <a:ext cx="8643937" cy="9286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1600"/>
              <a:t> Если поступила заявка на технологическое присоединение в соответствии с пунктом 34</a:t>
            </a:r>
          </a:p>
          <a:p>
            <a:r>
              <a:rPr lang="ru-RU" sz="1600"/>
              <a:t>Правил (для заявителей, заинтересованных в технологическом присоединении</a:t>
            </a:r>
          </a:p>
          <a:p>
            <a:r>
              <a:rPr lang="ru-RU" sz="1600"/>
              <a:t>посредством перераспределения максимальной мощности)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214313" y="5143500"/>
            <a:ext cx="8643937" cy="121443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buFont typeface="Wingdings" pitchFamily="2" charset="2"/>
              <a:buChar char="§"/>
            </a:pPr>
            <a:r>
              <a:rPr lang="ru-RU" sz="1600"/>
              <a:t> Для заявителя в целях временного (на срок не более 6 месяцев) технологического </a:t>
            </a:r>
          </a:p>
          <a:p>
            <a:pPr algn="just"/>
            <a:r>
              <a:rPr lang="ru-RU" sz="1600"/>
              <a:t>присоединения принадлежащих ему энергопринимающих устройств для обеспечения </a:t>
            </a:r>
          </a:p>
          <a:p>
            <a:pPr algn="just"/>
            <a:r>
              <a:rPr lang="ru-RU" sz="1600"/>
              <a:t>электрической энергией передвижных объектов с максимальной мощностью до 100 кВт</a:t>
            </a:r>
          </a:p>
          <a:p>
            <a:pPr algn="just"/>
            <a:r>
              <a:rPr lang="ru-RU" sz="1600"/>
              <a:t>включительно (с учетом ранее присоединенных в данной точке присоединения </a:t>
            </a:r>
          </a:p>
          <a:p>
            <a:pPr algn="just"/>
            <a:r>
              <a:rPr lang="ru-RU" sz="1600"/>
              <a:t>энергопринимающих устройств)</a:t>
            </a:r>
          </a:p>
        </p:txBody>
      </p:sp>
      <p:sp>
        <p:nvSpPr>
          <p:cNvPr id="57352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A70AE3B-0E9C-4194-AD38-E00C0EF200DF}" type="slidenum">
              <a:rPr lang="ru-RU">
                <a:solidFill>
                  <a:schemeClr val="bg1"/>
                </a:solidFill>
              </a:rPr>
              <a:pPr algn="r"/>
              <a:t>22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ChangeArrowheads="1"/>
          </p:cNvSpPr>
          <p:nvPr/>
        </p:nvSpPr>
        <p:spPr bwMode="auto">
          <a:xfrm>
            <a:off x="142875" y="1201738"/>
            <a:ext cx="87153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Не допускается ТП по индивидуальному проекту (П. 33.1 Правил)</a:t>
            </a:r>
          </a:p>
        </p:txBody>
      </p:sp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184150" y="2143125"/>
            <a:ext cx="8699500" cy="121443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</a:pPr>
            <a:r>
              <a:rPr lang="ru-RU" sz="1600"/>
              <a:t> Юридических лиц или индивидуальных предпринимателей в целях технологического </a:t>
            </a:r>
          </a:p>
          <a:p>
            <a:r>
              <a:rPr lang="ru-RU" sz="1600"/>
              <a:t>присоединения по одному источнику электроснабжения энергопринимающих устройств,</a:t>
            </a:r>
          </a:p>
          <a:p>
            <a:r>
              <a:rPr lang="ru-RU" sz="1600"/>
              <a:t>максимальная мощность которых составляет до 100 кВт включительно(с учетом ранее </a:t>
            </a:r>
          </a:p>
          <a:p>
            <a:r>
              <a:rPr lang="ru-RU" sz="1600"/>
              <a:t>присоединенных в данной точке присоединения энергопринимающих устройств) </a:t>
            </a:r>
          </a:p>
          <a:p>
            <a:r>
              <a:rPr lang="ru-RU" sz="1600"/>
              <a:t>(П. 12.1 Правил)</a:t>
            </a:r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5837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214313" y="3786188"/>
            <a:ext cx="8643937" cy="1428750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buFont typeface="Wingdings" pitchFamily="2" charset="2"/>
              <a:buChar char="§"/>
            </a:pPr>
            <a:r>
              <a:rPr lang="ru-RU" sz="1600"/>
              <a:t> Физических лиц в целях технологического присоединения энергопринимающих </a:t>
            </a:r>
          </a:p>
          <a:p>
            <a:pPr algn="just"/>
            <a:r>
              <a:rPr lang="ru-RU" sz="1600"/>
              <a:t>устройств, максимальная мощность которых составляет до 15 кВт включительно</a:t>
            </a:r>
          </a:p>
          <a:p>
            <a:pPr algn="just"/>
            <a:r>
              <a:rPr lang="ru-RU" sz="1600"/>
              <a:t>(с учетом ранее присоединенных в данной точке присоединения энергопринимающих </a:t>
            </a:r>
          </a:p>
          <a:p>
            <a:pPr algn="just"/>
            <a:r>
              <a:rPr lang="ru-RU" sz="1600"/>
              <a:t>устройств),которые используются для бытовых и иных нужд, не связанных с </a:t>
            </a:r>
          </a:p>
          <a:p>
            <a:pPr algn="just"/>
            <a:r>
              <a:rPr lang="ru-RU" sz="1600"/>
              <a:t>осуществлением предпринимательской деятельности, и электроснабжение которых </a:t>
            </a:r>
          </a:p>
          <a:p>
            <a:pPr algn="just"/>
            <a:r>
              <a:rPr lang="ru-RU" sz="1600"/>
              <a:t>предусматривается по одному источнику (П.14 Правил )</a:t>
            </a:r>
          </a:p>
        </p:txBody>
      </p:sp>
      <p:sp>
        <p:nvSpPr>
          <p:cNvPr id="58374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1791186-7698-43C9-8E76-52684375420D}" type="slidenum">
              <a:rPr lang="ru-RU">
                <a:solidFill>
                  <a:schemeClr val="bg1"/>
                </a:solidFill>
              </a:rPr>
              <a:pPr algn="r"/>
              <a:t>23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142875" y="1071563"/>
            <a:ext cx="87153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Что можно включать в расчёт платы по индивидуальному проекту (П. 11 МУ по определению размера ПТП )</a:t>
            </a:r>
          </a:p>
        </p:txBody>
      </p:sp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184150" y="1571625"/>
            <a:ext cx="8699500" cy="4286250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endParaRPr lang="ru-RU" sz="1200"/>
          </a:p>
          <a:p>
            <a:pPr>
              <a:buFontTx/>
              <a:buChar char="-"/>
            </a:pPr>
            <a:endParaRPr lang="ru-RU" sz="1200"/>
          </a:p>
          <a:p>
            <a:r>
              <a:rPr lang="ru-RU" sz="1200"/>
              <a:t>При установлении платы за технологическое присоединение по индивидуальному проекту учитываются расходы</a:t>
            </a:r>
          </a:p>
          <a:p>
            <a:r>
              <a:rPr lang="ru-RU" sz="1200"/>
              <a:t> сетевой организации по осуществлению технологического присоединения Заявителя, включающие:</a:t>
            </a:r>
          </a:p>
          <a:p>
            <a:pPr>
              <a:buFontTx/>
              <a:buChar char="-"/>
            </a:pPr>
            <a:r>
              <a:rPr lang="ru-RU" sz="1200"/>
              <a:t>стоимость мероприятий, перечисленных в пункте 12 Методических указаний, кроме стоимости выполнения </a:t>
            </a:r>
          </a:p>
          <a:p>
            <a:pPr>
              <a:buFontTx/>
              <a:buChar char="-"/>
            </a:pPr>
            <a:r>
              <a:rPr lang="ru-RU" sz="1200"/>
              <a:t>технических условий сетевой организации в части обоснованных требований к усилению существующей</a:t>
            </a:r>
          </a:p>
          <a:p>
            <a:pPr>
              <a:buFontTx/>
              <a:buChar char="-"/>
            </a:pPr>
            <a:r>
              <a:rPr lang="ru-RU" sz="1200"/>
              <a:t> электрической сети в связи с присоединением новых мощностей</a:t>
            </a:r>
          </a:p>
          <a:p>
            <a:pPr>
              <a:buFontTx/>
              <a:buChar char="-"/>
            </a:pPr>
            <a:endParaRPr lang="ru-RU" sz="1200"/>
          </a:p>
          <a:p>
            <a:r>
              <a:rPr lang="ru-RU" sz="1200" b="1"/>
              <a:t>Пункт 12 Методических указаний</a:t>
            </a:r>
            <a:r>
              <a:rPr lang="en-US" sz="1200" b="1"/>
              <a:t>:</a:t>
            </a:r>
          </a:p>
          <a:p>
            <a:endParaRPr lang="ru-RU" sz="1200" b="1"/>
          </a:p>
          <a:p>
            <a:pPr>
              <a:buFontTx/>
              <a:buChar char="-"/>
            </a:pPr>
            <a:r>
              <a:rPr lang="ru-RU" sz="1200"/>
              <a:t>Подготовку сетевой организацией технических условий и их согласование с системным оператором</a:t>
            </a:r>
          </a:p>
          <a:p>
            <a:pPr>
              <a:buFontTx/>
              <a:buChar char="-"/>
            </a:pPr>
            <a:r>
              <a:rPr lang="ru-RU" sz="1200"/>
              <a:t>Разработку сетевой организацией проектной документации согласно обязательствам, предусмотренным ТУ</a:t>
            </a:r>
          </a:p>
          <a:p>
            <a:r>
              <a:rPr lang="ru-RU" sz="1200"/>
              <a:t>-Проверку сетевой организацией выполнения заявителем ТУ;</a:t>
            </a:r>
          </a:p>
          <a:p>
            <a:r>
              <a:rPr lang="ru-RU" sz="1200"/>
              <a:t>-Участие сетевой организации в осмотре (обследовании) присоединяемых Устройств должностным лицом федерального </a:t>
            </a:r>
          </a:p>
          <a:p>
            <a:r>
              <a:rPr lang="ru-RU" sz="1200"/>
              <a:t>органа исполнительной власти по технологическому надзору при участии собственника таких устройств, а также </a:t>
            </a:r>
          </a:p>
          <a:p>
            <a:r>
              <a:rPr lang="ru-RU" sz="1200"/>
              <a:t>соответствующего субъекта оперативно-диспетчерского управления в случае.</a:t>
            </a:r>
          </a:p>
          <a:p>
            <a:r>
              <a:rPr lang="ru-RU" sz="1200"/>
              <a:t>-Осуществление сетевой организацией фактического присоединения объектов заявителя к электрическим сетям и </a:t>
            </a:r>
          </a:p>
          <a:p>
            <a:r>
              <a:rPr lang="ru-RU" sz="1200"/>
              <a:t>включение коммутационного аппарата (фиксация коммутационного аппарата в положении «включено».</a:t>
            </a:r>
          </a:p>
          <a:p>
            <a:endParaRPr lang="ru-RU" sz="1200"/>
          </a:p>
          <a:p>
            <a:r>
              <a:rPr lang="ru-RU" sz="1200"/>
              <a:t>В случае выполнения Заявителем полностью или частично в соответствии с договором о технологическом </a:t>
            </a:r>
          </a:p>
          <a:p>
            <a:r>
              <a:rPr lang="ru-RU" sz="1200"/>
              <a:t>присоединении мероприятий по строительству и реконструкции объектов электросетевого хозяйства, предусмотренных</a:t>
            </a:r>
          </a:p>
          <a:p>
            <a:r>
              <a:rPr lang="ru-RU" sz="1200"/>
              <a:t> выданными сетевой организацией техническими условиями, расходы на их выполнение не учитываются регулирующим </a:t>
            </a:r>
          </a:p>
          <a:p>
            <a:r>
              <a:rPr lang="ru-RU" sz="1200"/>
              <a:t>органом при установлении платы за технологическое присоединение.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5939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51</a:t>
            </a:r>
          </a:p>
        </p:txBody>
      </p:sp>
      <p:sp>
        <p:nvSpPr>
          <p:cNvPr id="59397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461BF114-499C-43E3-99B1-07D4EDA67186}" type="slidenum">
              <a:rPr lang="ru-RU">
                <a:solidFill>
                  <a:schemeClr val="bg1"/>
                </a:solidFill>
              </a:rPr>
              <a:pPr algn="r"/>
              <a:t>24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0" y="1214438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В расчёт платы по индивидуальному проекту можно включать затраты на развитие сети не допускается (П. 23.2 ФЗ</a:t>
            </a:r>
            <a:r>
              <a:rPr lang="en-US" sz="2000" b="1">
                <a:solidFill>
                  <a:srgbClr val="C00000"/>
                </a:solidFill>
              </a:rPr>
              <a:t>-35</a:t>
            </a:r>
            <a:r>
              <a:rPr lang="ru-RU" sz="2000" b="1">
                <a:solidFill>
                  <a:srgbClr val="C00000"/>
                </a:solidFill>
              </a:rPr>
              <a:t> )</a:t>
            </a:r>
          </a:p>
        </p:txBody>
      </p:sp>
      <p:sp>
        <p:nvSpPr>
          <p:cNvPr id="60418" name="Rectangle 5"/>
          <p:cNvSpPr>
            <a:spLocks noChangeArrowheads="1"/>
          </p:cNvSpPr>
          <p:nvPr/>
        </p:nvSpPr>
        <p:spPr bwMode="auto">
          <a:xfrm>
            <a:off x="184150" y="1785938"/>
            <a:ext cx="8699500" cy="15001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 1 января 2011 года не допускается включение в состав платы за технологическое присоединение инвестиционной </a:t>
            </a:r>
          </a:p>
          <a:p>
            <a:r>
              <a:rPr lang="ru-RU" sz="1200"/>
              <a:t>составляющей на покрытие расходов, связанных с развитием существующей инфраструктуры, в том числе связей </a:t>
            </a:r>
          </a:p>
          <a:p>
            <a:r>
              <a:rPr lang="ru-RU" sz="1200"/>
              <a:t>между объектами территориальных сетевых организаций и объектами единой национальной (общероссийской) </a:t>
            </a:r>
          </a:p>
          <a:p>
            <a:r>
              <a:rPr lang="ru-RU" sz="1200"/>
              <a:t>электрической сети, за исключением расходов на строительство объектов электросетевого хозяйства - от </a:t>
            </a:r>
          </a:p>
          <a:p>
            <a:r>
              <a:rPr lang="ru-RU" sz="1200"/>
              <a:t>существующих объектов электросетевого хозяйства до присоединяемых энергопринимающих устройств и (или) </a:t>
            </a:r>
          </a:p>
          <a:p>
            <a:r>
              <a:rPr lang="ru-RU" sz="1200"/>
              <a:t>объектов электроэнергетики. Состав расходов, включаемых в состав платы за технологическое присоединение, </a:t>
            </a:r>
          </a:p>
          <a:p>
            <a:r>
              <a:rPr lang="ru-RU" sz="1200"/>
              <a:t>определяется федеральным органом исполнительной власти в области регулирования тарифов.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6042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4000500"/>
            <a:ext cx="8699500" cy="150018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Если заявитель выразит согласие осуществить расчеты за технологическое присоединение по индивидуальному </a:t>
            </a:r>
          </a:p>
          <a:p>
            <a:r>
              <a:rPr lang="ru-RU" sz="1200"/>
              <a:t>проекту в размере, определенном указанным уполномоченным органом, сетевая организация не вправе отказать в </a:t>
            </a:r>
          </a:p>
          <a:p>
            <a:r>
              <a:rPr lang="ru-RU" sz="1200"/>
              <a:t>заключении договора.</a:t>
            </a:r>
          </a:p>
          <a:p>
            <a:r>
              <a:rPr lang="ru-RU" sz="1200"/>
              <a:t>При этом сетевая организация выдает заявителю индивидуальные технические условия для технологического </a:t>
            </a:r>
          </a:p>
          <a:p>
            <a:r>
              <a:rPr lang="ru-RU" sz="1200"/>
              <a:t>присоединения к электрическим сетям. Исполнение указанных в технических условиях мероприятий либо их части </a:t>
            </a:r>
          </a:p>
          <a:p>
            <a:r>
              <a:rPr lang="ru-RU" sz="1200"/>
              <a:t>может быть осуществлено как сетевой организацией, так и заявителем по выбору </a:t>
            </a:r>
            <a:r>
              <a:rPr lang="ru-RU" sz="1200" b="1" u="sng"/>
              <a:t>последнего</a:t>
            </a:r>
            <a:r>
              <a:rPr lang="ru-RU" sz="1200"/>
              <a:t> (П 30 Правил)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60422" name="Rectangle 2"/>
          <p:cNvSpPr>
            <a:spLocks noChangeArrowheads="1"/>
          </p:cNvSpPr>
          <p:nvPr/>
        </p:nvSpPr>
        <p:spPr bwMode="auto">
          <a:xfrm>
            <a:off x="152400" y="3487738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Важно!</a:t>
            </a:r>
          </a:p>
        </p:txBody>
      </p:sp>
      <p:sp>
        <p:nvSpPr>
          <p:cNvPr id="60423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6182B0F-47DF-4211-999B-DA783627C27A}" type="slidenum">
              <a:rPr lang="ru-RU">
                <a:solidFill>
                  <a:schemeClr val="bg1"/>
                </a:solidFill>
              </a:rPr>
              <a:pPr algn="r"/>
              <a:t>25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5"/>
          <p:cNvSpPr>
            <a:spLocks noChangeArrowheads="1"/>
          </p:cNvSpPr>
          <p:nvPr/>
        </p:nvSpPr>
        <p:spPr bwMode="auto">
          <a:xfrm>
            <a:off x="142875" y="1714500"/>
            <a:ext cx="8699500" cy="12858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Если присоединение энергопринимающих устройств требует строительства (реконструкции) объекта электросетевого </a:t>
            </a:r>
          </a:p>
          <a:p>
            <a:r>
              <a:rPr lang="ru-RU" sz="1200"/>
              <a:t>хозяйства, не включенного в инвестиционные программы на очередной период регулирования, либо если поступила </a:t>
            </a:r>
          </a:p>
          <a:p>
            <a:r>
              <a:rPr lang="ru-RU" sz="1200"/>
              <a:t>заявка на технологическое присоединение в соответствии с пунктом 34 Правил, сетевая организация </a:t>
            </a:r>
          </a:p>
          <a:p>
            <a:r>
              <a:rPr lang="ru-RU" sz="1200"/>
              <a:t>в 30-дневный срок после получения заявки направляет в уполномоченный орган исполнительной власти в области</a:t>
            </a:r>
          </a:p>
          <a:p>
            <a:r>
              <a:rPr lang="ru-RU" sz="1200"/>
              <a:t> государственного регулирования тарифов заявление об установлении платы за технологическое присоединение по </a:t>
            </a:r>
          </a:p>
          <a:p>
            <a:r>
              <a:rPr lang="ru-RU" sz="1200"/>
              <a:t>индивидуальному проекту. 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615950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Порядок организации ТП </a:t>
            </a:r>
            <a:b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</a:b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 индивидуальному проекту</a:t>
            </a:r>
          </a:p>
        </p:txBody>
      </p:sp>
      <p:sp>
        <p:nvSpPr>
          <p:cNvPr id="6144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1444" name="Rectangle 2"/>
          <p:cNvSpPr>
            <a:spLocks noChangeArrowheads="1"/>
          </p:cNvSpPr>
          <p:nvPr/>
        </p:nvSpPr>
        <p:spPr bwMode="auto">
          <a:xfrm>
            <a:off x="71438" y="857250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Процедура организации процедуры ТП по индивидуальному проекту</a:t>
            </a:r>
          </a:p>
        </p:txBody>
      </p:sp>
      <p:sp>
        <p:nvSpPr>
          <p:cNvPr id="61445" name="Овал 6"/>
          <p:cNvSpPr>
            <a:spLocks noChangeArrowheads="1"/>
          </p:cNvSpPr>
          <p:nvPr/>
        </p:nvSpPr>
        <p:spPr bwMode="auto">
          <a:xfrm>
            <a:off x="4286250" y="1277938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53988" y="3454400"/>
            <a:ext cx="8699500" cy="12858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К заявлению об установлении платы прилагаются следующие материалы:</a:t>
            </a:r>
          </a:p>
          <a:p>
            <a:r>
              <a:rPr lang="ru-RU" sz="1200"/>
              <a:t>а) проект договора;</a:t>
            </a:r>
          </a:p>
          <a:p>
            <a:r>
              <a:rPr lang="ru-RU" sz="1200"/>
              <a:t>б) проектная документация (в случае технологического присоединения к объектам ФСК)</a:t>
            </a:r>
          </a:p>
          <a:p>
            <a:r>
              <a:rPr lang="ru-RU" sz="1200"/>
              <a:t>в) индивидуальные технические условия, являющиеся неотъемлемым приложением к договору)</a:t>
            </a:r>
          </a:p>
          <a:p>
            <a:r>
              <a:rPr lang="ru-RU" sz="1200"/>
              <a:t> калькуляция затрат на технологическое присоединение с выделением стоимости каждого мероприятия, </a:t>
            </a:r>
          </a:p>
          <a:p>
            <a:r>
              <a:rPr lang="ru-RU" sz="1200"/>
              <a:t>д) расчет необходимой валовой выручки по технологическому присоединению с приложением экономического </a:t>
            </a:r>
          </a:p>
          <a:p>
            <a:r>
              <a:rPr lang="ru-RU" sz="1200"/>
              <a:t>обоснования исходных данных (с указанием применяемых норм и нормативов расчета)</a:t>
            </a:r>
          </a:p>
        </p:txBody>
      </p:sp>
      <p:sp>
        <p:nvSpPr>
          <p:cNvPr id="61447" name="Овал 8"/>
          <p:cNvSpPr>
            <a:spLocks noChangeArrowheads="1"/>
          </p:cNvSpPr>
          <p:nvPr/>
        </p:nvSpPr>
        <p:spPr bwMode="auto">
          <a:xfrm>
            <a:off x="4230688" y="3051175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61448" name="Rectangle 5"/>
          <p:cNvSpPr>
            <a:spLocks noChangeArrowheads="1"/>
          </p:cNvSpPr>
          <p:nvPr/>
        </p:nvSpPr>
        <p:spPr bwMode="auto">
          <a:xfrm>
            <a:off x="239713" y="5214938"/>
            <a:ext cx="8699500" cy="1071562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Уполномоченный орган исполнительной власти в области государственного регулирования тарифов утверждает плату </a:t>
            </a:r>
          </a:p>
          <a:p>
            <a:r>
              <a:rPr lang="ru-RU" sz="1200"/>
              <a:t>за технологическое присоединение по индивидуальному проекту с разбивкой стоимости по каждому мероприятию, </a:t>
            </a:r>
          </a:p>
          <a:p>
            <a:r>
              <a:rPr lang="ru-RU" sz="1200"/>
              <a:t>необходимому для осуществления технологического присоединения по индивидуальному проекту, в течение 30 рабочих</a:t>
            </a:r>
          </a:p>
          <a:p>
            <a:r>
              <a:rPr lang="ru-RU" sz="1200"/>
              <a:t> дней со дня поступления заявления об установлении платы.</a:t>
            </a:r>
          </a:p>
        </p:txBody>
      </p:sp>
      <p:sp>
        <p:nvSpPr>
          <p:cNvPr id="61449" name="Овал 10"/>
          <p:cNvSpPr>
            <a:spLocks noChangeArrowheads="1"/>
          </p:cNvSpPr>
          <p:nvPr/>
        </p:nvSpPr>
        <p:spPr bwMode="auto">
          <a:xfrm>
            <a:off x="4286250" y="4778375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61450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5F986E4-3882-4CD0-B316-469C8E0FFD4C}" type="slidenum">
              <a:rPr lang="ru-RU">
                <a:solidFill>
                  <a:schemeClr val="bg1"/>
                </a:solidFill>
              </a:rPr>
              <a:pPr algn="r"/>
              <a:t>26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ChangeArrowheads="1"/>
          </p:cNvSpPr>
          <p:nvPr/>
        </p:nvSpPr>
        <p:spPr bwMode="auto">
          <a:xfrm>
            <a:off x="0" y="1273175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Процедура организации процедуры ТП по индивидуальному проекту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615950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Порядок организации ТП </a:t>
            </a:r>
            <a:b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</a:b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 индивидуальному проекту</a:t>
            </a:r>
          </a:p>
        </p:txBody>
      </p:sp>
      <p:sp>
        <p:nvSpPr>
          <p:cNvPr id="6246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2468" name="Стрелка вправо 5"/>
          <p:cNvSpPr>
            <a:spLocks noChangeArrowheads="1"/>
          </p:cNvSpPr>
          <p:nvPr/>
        </p:nvSpPr>
        <p:spPr bwMode="auto">
          <a:xfrm>
            <a:off x="785813" y="2681288"/>
            <a:ext cx="8215312" cy="461962"/>
          </a:xfrm>
          <a:prstGeom prst="rightArrow">
            <a:avLst>
              <a:gd name="adj1" fmla="val 50000"/>
              <a:gd name="adj2" fmla="val 50057"/>
            </a:avLst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 bwMode="auto">
          <a:xfrm>
            <a:off x="2605292" y="2777668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62472" name="Правая фигурная скобка 9"/>
          <p:cNvSpPr>
            <a:spLocks/>
          </p:cNvSpPr>
          <p:nvPr/>
        </p:nvSpPr>
        <p:spPr bwMode="auto">
          <a:xfrm rot="-5400000">
            <a:off x="1750218" y="1535907"/>
            <a:ext cx="214313" cy="2000250"/>
          </a:xfrm>
          <a:prstGeom prst="righ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2473" name="TextBox 10"/>
          <p:cNvSpPr txBox="1">
            <a:spLocks noChangeArrowheads="1"/>
          </p:cNvSpPr>
          <p:nvPr/>
        </p:nvSpPr>
        <p:spPr bwMode="auto">
          <a:xfrm>
            <a:off x="500063" y="5929313"/>
            <a:ext cx="8358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 u="sng">
                <a:solidFill>
                  <a:srgbClr val="FF0000"/>
                </a:solidFill>
              </a:rPr>
              <a:t>Важно</a:t>
            </a:r>
            <a:r>
              <a:rPr lang="en-US" sz="1600" b="1">
                <a:solidFill>
                  <a:srgbClr val="FF0000"/>
                </a:solidFill>
              </a:rPr>
              <a:t>:</a:t>
            </a:r>
            <a:r>
              <a:rPr lang="ru-RU" sz="1600" b="1">
                <a:solidFill>
                  <a:srgbClr val="FF0000"/>
                </a:solidFill>
              </a:rPr>
              <a:t> РЭК утверждает плату для сетевых компаний без представления ПСД </a:t>
            </a:r>
          </a:p>
        </p:txBody>
      </p:sp>
      <p:sp>
        <p:nvSpPr>
          <p:cNvPr id="62474" name="Прямоугольная выноска 12"/>
          <p:cNvSpPr>
            <a:spLocks noChangeArrowheads="1"/>
          </p:cNvSpPr>
          <p:nvPr/>
        </p:nvSpPr>
        <p:spPr bwMode="auto">
          <a:xfrm>
            <a:off x="1857375" y="4214813"/>
            <a:ext cx="2071688" cy="1428750"/>
          </a:xfrm>
          <a:prstGeom prst="wedgeRectCallout">
            <a:avLst>
              <a:gd name="adj1" fmla="val -5477"/>
              <a:gd name="adj2" fmla="val -130398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Обращение</a:t>
            </a:r>
            <a:r>
              <a:rPr lang="en-US" sz="1600" u="sng"/>
              <a:t> </a:t>
            </a:r>
            <a:r>
              <a:rPr lang="ru-RU" sz="1600" u="sng"/>
              <a:t>в РЭК</a:t>
            </a:r>
            <a:r>
              <a:rPr lang="en-US" sz="1600" u="sng"/>
              <a:t>:</a:t>
            </a:r>
          </a:p>
          <a:p>
            <a:pPr>
              <a:buFontTx/>
              <a:buChar char="-"/>
            </a:pPr>
            <a:r>
              <a:rPr lang="ru-RU" sz="1400" i="1"/>
              <a:t>проект договора</a:t>
            </a:r>
          </a:p>
          <a:p>
            <a:pPr>
              <a:buFontTx/>
              <a:buChar char="-"/>
            </a:pPr>
            <a:r>
              <a:rPr lang="ru-RU" sz="1400" i="1"/>
              <a:t>ПСД (для ФСК)</a:t>
            </a:r>
          </a:p>
          <a:p>
            <a:pPr>
              <a:buFontTx/>
              <a:buChar char="-"/>
            </a:pPr>
            <a:r>
              <a:rPr lang="ru-RU" sz="1400" i="1"/>
              <a:t>ТУ</a:t>
            </a:r>
          </a:p>
          <a:p>
            <a:pPr>
              <a:buFontTx/>
              <a:buChar char="-"/>
            </a:pPr>
            <a:r>
              <a:rPr lang="ru-RU" sz="1400" i="1"/>
              <a:t>калькуляция</a:t>
            </a:r>
          </a:p>
          <a:p>
            <a:pPr>
              <a:buFontTx/>
              <a:buChar char="-"/>
            </a:pPr>
            <a:r>
              <a:rPr lang="ru-RU" sz="1400" i="1"/>
              <a:t>НВВ</a:t>
            </a:r>
          </a:p>
          <a:p>
            <a:pPr>
              <a:buFontTx/>
              <a:buChar char="-"/>
            </a:pPr>
            <a:endParaRPr lang="ru-RU" sz="1400"/>
          </a:p>
          <a:p>
            <a:pPr>
              <a:buFontTx/>
              <a:buChar char="-"/>
            </a:pPr>
            <a:endParaRPr lang="en-US" sz="1400"/>
          </a:p>
          <a:p>
            <a:endParaRPr lang="ru-RU" sz="1400"/>
          </a:p>
        </p:txBody>
      </p:sp>
      <p:sp>
        <p:nvSpPr>
          <p:cNvPr id="62475" name="Правая фигурная скобка 17"/>
          <p:cNvSpPr>
            <a:spLocks/>
          </p:cNvSpPr>
          <p:nvPr/>
        </p:nvSpPr>
        <p:spPr bwMode="auto">
          <a:xfrm rot="-5400000">
            <a:off x="3870325" y="1500188"/>
            <a:ext cx="214313" cy="2071687"/>
          </a:xfrm>
          <a:prstGeom prst="rightBrace">
            <a:avLst>
              <a:gd name="adj1" fmla="val 832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2476" name="TextBox 18"/>
          <p:cNvSpPr txBox="1">
            <a:spLocks noChangeArrowheads="1"/>
          </p:cNvSpPr>
          <p:nvPr/>
        </p:nvSpPr>
        <p:spPr bwMode="auto">
          <a:xfrm>
            <a:off x="3071813" y="2071688"/>
            <a:ext cx="1928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до 45 раб. дней</a:t>
            </a:r>
          </a:p>
        </p:txBody>
      </p:sp>
      <p:sp>
        <p:nvSpPr>
          <p:cNvPr id="62477" name="Прямоугольная выноска 19"/>
          <p:cNvSpPr>
            <a:spLocks noChangeArrowheads="1"/>
          </p:cNvSpPr>
          <p:nvPr/>
        </p:nvSpPr>
        <p:spPr bwMode="auto">
          <a:xfrm>
            <a:off x="4214813" y="4214813"/>
            <a:ext cx="1714500" cy="1428750"/>
          </a:xfrm>
          <a:prstGeom prst="wedgeRectCallout">
            <a:avLst>
              <a:gd name="adj1" fmla="val -5074"/>
              <a:gd name="adj2" fmla="val -132157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Плата РЭК</a:t>
            </a:r>
            <a:r>
              <a:rPr lang="en-US" sz="1600" u="sng"/>
              <a:t>:</a:t>
            </a:r>
          </a:p>
          <a:p>
            <a:r>
              <a:rPr lang="ru-RU" sz="1400" i="1"/>
              <a:t>с разбивкой стоимости по каждому мероприятию</a:t>
            </a:r>
          </a:p>
        </p:txBody>
      </p:sp>
      <p:sp>
        <p:nvSpPr>
          <p:cNvPr id="62478" name="Правая фигурная скобка 21"/>
          <p:cNvSpPr>
            <a:spLocks/>
          </p:cNvSpPr>
          <p:nvPr/>
        </p:nvSpPr>
        <p:spPr bwMode="auto">
          <a:xfrm rot="-5400000">
            <a:off x="5965031" y="1535907"/>
            <a:ext cx="214313" cy="2000250"/>
          </a:xfrm>
          <a:prstGeom prst="righ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2479" name="TextBox 22"/>
          <p:cNvSpPr txBox="1">
            <a:spLocks noChangeArrowheads="1"/>
          </p:cNvSpPr>
          <p:nvPr/>
        </p:nvSpPr>
        <p:spPr bwMode="auto">
          <a:xfrm>
            <a:off x="5572125" y="2071688"/>
            <a:ext cx="1428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3 раб. дня</a:t>
            </a:r>
          </a:p>
        </p:txBody>
      </p:sp>
      <p:sp>
        <p:nvSpPr>
          <p:cNvPr id="62480" name="Прямоугольная выноска 23"/>
          <p:cNvSpPr>
            <a:spLocks noChangeArrowheads="1"/>
          </p:cNvSpPr>
          <p:nvPr/>
        </p:nvSpPr>
        <p:spPr bwMode="auto">
          <a:xfrm>
            <a:off x="6286500" y="4214813"/>
            <a:ext cx="1714500" cy="1428750"/>
          </a:xfrm>
          <a:prstGeom prst="wedgeRectCallout">
            <a:avLst>
              <a:gd name="adj1" fmla="val -5074"/>
              <a:gd name="adj2" fmla="val -132157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Направление оферты договора +ТУ</a:t>
            </a:r>
            <a:endParaRPr lang="ru-RU" sz="1400" i="1"/>
          </a:p>
        </p:txBody>
      </p:sp>
      <p:sp>
        <p:nvSpPr>
          <p:cNvPr id="62481" name="Прямоугольная выноска 24"/>
          <p:cNvSpPr>
            <a:spLocks noChangeArrowheads="1"/>
          </p:cNvSpPr>
          <p:nvPr/>
        </p:nvSpPr>
        <p:spPr bwMode="auto">
          <a:xfrm>
            <a:off x="142875" y="4235450"/>
            <a:ext cx="1428750" cy="428625"/>
          </a:xfrm>
          <a:prstGeom prst="wedgeRectCallout">
            <a:avLst>
              <a:gd name="adj1" fmla="val -4486"/>
              <a:gd name="adj2" fmla="val -331792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u="sng"/>
              <a:t>Заявка</a:t>
            </a:r>
            <a:endParaRPr lang="ru-RU" i="1"/>
          </a:p>
          <a:p>
            <a:pPr>
              <a:buFontTx/>
              <a:buChar char="-"/>
            </a:pPr>
            <a:endParaRPr lang="ru-RU" sz="1400"/>
          </a:p>
          <a:p>
            <a:pPr>
              <a:buFontTx/>
              <a:buChar char="-"/>
            </a:pPr>
            <a:endParaRPr lang="en-US" sz="1400"/>
          </a:p>
          <a:p>
            <a:endParaRPr lang="ru-RU" sz="1400"/>
          </a:p>
        </p:txBody>
      </p:sp>
      <p:sp>
        <p:nvSpPr>
          <p:cNvPr id="26" name="Овал 25"/>
          <p:cNvSpPr/>
          <p:nvPr/>
        </p:nvSpPr>
        <p:spPr bwMode="auto">
          <a:xfrm>
            <a:off x="646973" y="2739787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4807418" y="2731398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6891572" y="2748176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62491" name="TextBox 28"/>
          <p:cNvSpPr txBox="1">
            <a:spLocks noChangeArrowheads="1"/>
          </p:cNvSpPr>
          <p:nvPr/>
        </p:nvSpPr>
        <p:spPr bwMode="auto">
          <a:xfrm>
            <a:off x="1509713" y="2224088"/>
            <a:ext cx="1249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30 дней</a:t>
            </a:r>
          </a:p>
        </p:txBody>
      </p:sp>
      <p:sp>
        <p:nvSpPr>
          <p:cNvPr id="62492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86BD4EB9-C690-4F75-84E6-F4929A52FE2A}" type="slidenum">
              <a:rPr lang="ru-RU">
                <a:solidFill>
                  <a:schemeClr val="bg1"/>
                </a:solidFill>
              </a:rPr>
              <a:pPr algn="r"/>
              <a:t>27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5"/>
          <p:cNvSpPr>
            <a:spLocks noChangeArrowheads="1"/>
          </p:cNvSpPr>
          <p:nvPr/>
        </p:nvSpPr>
        <p:spPr bwMode="auto">
          <a:xfrm>
            <a:off x="142875" y="1714500"/>
            <a:ext cx="8699500" cy="92868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При отсутствии документов и сведений, необходимых для расчета платы за технологическое присоединение по </a:t>
            </a:r>
          </a:p>
          <a:p>
            <a:r>
              <a:rPr lang="ru-RU" sz="1200"/>
              <a:t>индивидуальному проекту, уполномоченный орган исполнительной власти в области государственного регулирования </a:t>
            </a:r>
          </a:p>
          <a:p>
            <a:r>
              <a:rPr lang="ru-RU" sz="1200"/>
              <a:t>тарифов в течение 7 дней со дня поступления заявления об установлении платы уведомляет об этом сетевую</a:t>
            </a:r>
          </a:p>
          <a:p>
            <a:r>
              <a:rPr lang="ru-RU" sz="1200"/>
              <a:t> организацию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615950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Порядок организации ТП </a:t>
            </a:r>
            <a:b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</a:b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 индивидуальному проекту</a:t>
            </a:r>
          </a:p>
        </p:txBody>
      </p:sp>
      <p:sp>
        <p:nvSpPr>
          <p:cNvPr id="6349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71438" y="857250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Процедура утверждения платы по индивидуальному проекту</a:t>
            </a:r>
          </a:p>
        </p:txBody>
      </p:sp>
      <p:sp>
        <p:nvSpPr>
          <p:cNvPr id="63493" name="Овал 6"/>
          <p:cNvSpPr>
            <a:spLocks noChangeArrowheads="1"/>
          </p:cNvSpPr>
          <p:nvPr/>
        </p:nvSpPr>
        <p:spPr bwMode="auto">
          <a:xfrm>
            <a:off x="4286250" y="1277938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53988" y="3117850"/>
            <a:ext cx="8699500" cy="61753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Сетевая организация направляет в уполномоченный орган исполнительной власти в области государственного </a:t>
            </a:r>
          </a:p>
          <a:p>
            <a:r>
              <a:rPr lang="ru-RU" sz="1200"/>
              <a:t>регулирования тарифов соответствующие документы и сведения в срок не позднее 5 дней со дня получения </a:t>
            </a:r>
          </a:p>
          <a:p>
            <a:r>
              <a:rPr lang="ru-RU" sz="1200"/>
              <a:t>соответствующего уведомления</a:t>
            </a:r>
          </a:p>
        </p:txBody>
      </p:sp>
      <p:sp>
        <p:nvSpPr>
          <p:cNvPr id="63495" name="Овал 8"/>
          <p:cNvSpPr>
            <a:spLocks noChangeArrowheads="1"/>
          </p:cNvSpPr>
          <p:nvPr/>
        </p:nvSpPr>
        <p:spPr bwMode="auto">
          <a:xfrm>
            <a:off x="4230688" y="2714625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63496" name="Rectangle 5"/>
          <p:cNvSpPr>
            <a:spLocks noChangeArrowheads="1"/>
          </p:cNvSpPr>
          <p:nvPr/>
        </p:nvSpPr>
        <p:spPr bwMode="auto">
          <a:xfrm>
            <a:off x="239713" y="4294188"/>
            <a:ext cx="8699500" cy="7778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Регулятор утверждает плату за технологическое присоединение по индивидуальному проекту с разбивкой стоимости </a:t>
            </a:r>
          </a:p>
          <a:p>
            <a:r>
              <a:rPr lang="ru-RU" sz="1200"/>
              <a:t>по каждому мероприятию, необходимому для осуществления технологического присоединения по индивидуальному </a:t>
            </a:r>
          </a:p>
          <a:p>
            <a:r>
              <a:rPr lang="ru-RU" sz="1200"/>
              <a:t>проекту, в течение 30 рабочих дней со дня получения запрошенных документов и сведений</a:t>
            </a:r>
          </a:p>
        </p:txBody>
      </p:sp>
      <p:sp>
        <p:nvSpPr>
          <p:cNvPr id="63497" name="Овал 10"/>
          <p:cNvSpPr>
            <a:spLocks noChangeArrowheads="1"/>
          </p:cNvSpPr>
          <p:nvPr/>
        </p:nvSpPr>
        <p:spPr bwMode="auto">
          <a:xfrm>
            <a:off x="4286250" y="3857625"/>
            <a:ext cx="428625" cy="3651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63498" name="Rectangle 5"/>
          <p:cNvSpPr>
            <a:spLocks noChangeArrowheads="1"/>
          </p:cNvSpPr>
          <p:nvPr/>
        </p:nvSpPr>
        <p:spPr bwMode="auto">
          <a:xfrm>
            <a:off x="214313" y="5214938"/>
            <a:ext cx="8699500" cy="99218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При сложном характере технологического присоединения (при присоединении объектов по производству электрической</a:t>
            </a:r>
          </a:p>
          <a:p>
            <a:r>
              <a:rPr lang="ru-RU" sz="1200"/>
              <a:t> энергии, максимальная мощность которых превышает 5 МВт, или энергопринимающих устройств, максимальная</a:t>
            </a:r>
          </a:p>
          <a:p>
            <a:r>
              <a:rPr lang="ru-RU" sz="1200"/>
              <a:t>мощность которых составляет не менее 670 кВт) срок утверждения платы за технологическое присоединение по</a:t>
            </a:r>
          </a:p>
          <a:p>
            <a:r>
              <a:rPr lang="ru-RU" sz="1200"/>
              <a:t> индивидуальному проекту устанавливается уполномоченным органом исполнительной власти в области</a:t>
            </a:r>
          </a:p>
          <a:p>
            <a:r>
              <a:rPr lang="ru-RU" sz="1200"/>
              <a:t> государственного регулирования тарифов. При этом указанный срок не может превышать 45 рабочих дней.</a:t>
            </a:r>
          </a:p>
        </p:txBody>
      </p:sp>
      <p:sp>
        <p:nvSpPr>
          <p:cNvPr id="63499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5F8FD21-0F92-474B-8912-0529C48F5150}" type="slidenum">
              <a:rPr lang="ru-RU">
                <a:solidFill>
                  <a:schemeClr val="bg1"/>
                </a:solidFill>
              </a:rPr>
              <a:pPr algn="r"/>
              <a:t>28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ChangeArrowheads="1"/>
          </p:cNvSpPr>
          <p:nvPr/>
        </p:nvSpPr>
        <p:spPr bwMode="auto">
          <a:xfrm>
            <a:off x="0" y="1273175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b="1">
              <a:solidFill>
                <a:srgbClr val="C00000"/>
              </a:solidFill>
            </a:endParaRPr>
          </a:p>
          <a:p>
            <a:pPr algn="ctr"/>
            <a:endParaRPr lang="ru-RU" b="1">
              <a:solidFill>
                <a:srgbClr val="C00000"/>
              </a:solidFill>
            </a:endParaRPr>
          </a:p>
          <a:p>
            <a:pPr algn="ctr"/>
            <a:r>
              <a:rPr lang="ru-RU" b="1">
                <a:solidFill>
                  <a:srgbClr val="C00000"/>
                </a:solidFill>
              </a:rPr>
              <a:t>Процедура утверждения регулятором платы по индивидуальному проекту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615950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Порядок организации ТП </a:t>
            </a:r>
            <a:b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</a:b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по индивидуальному проекту</a:t>
            </a:r>
          </a:p>
        </p:txBody>
      </p:sp>
      <p:sp>
        <p:nvSpPr>
          <p:cNvPr id="645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4516" name="Стрелка вправо 5"/>
          <p:cNvSpPr>
            <a:spLocks noChangeArrowheads="1"/>
          </p:cNvSpPr>
          <p:nvPr/>
        </p:nvSpPr>
        <p:spPr bwMode="auto">
          <a:xfrm>
            <a:off x="785813" y="2681288"/>
            <a:ext cx="8215312" cy="461962"/>
          </a:xfrm>
          <a:prstGeom prst="rightArrow">
            <a:avLst>
              <a:gd name="adj1" fmla="val 50000"/>
              <a:gd name="adj2" fmla="val 50057"/>
            </a:avLst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 bwMode="auto">
          <a:xfrm>
            <a:off x="2605292" y="2777668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64520" name="Правая фигурная скобка 9"/>
          <p:cNvSpPr>
            <a:spLocks/>
          </p:cNvSpPr>
          <p:nvPr/>
        </p:nvSpPr>
        <p:spPr bwMode="auto">
          <a:xfrm rot="-5400000">
            <a:off x="1750218" y="1535907"/>
            <a:ext cx="214313" cy="2000250"/>
          </a:xfrm>
          <a:prstGeom prst="righ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4521" name="TextBox 10"/>
          <p:cNvSpPr txBox="1">
            <a:spLocks noChangeArrowheads="1"/>
          </p:cNvSpPr>
          <p:nvPr/>
        </p:nvSpPr>
        <p:spPr bwMode="auto">
          <a:xfrm>
            <a:off x="1357313" y="2071688"/>
            <a:ext cx="1249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7 дней</a:t>
            </a:r>
          </a:p>
        </p:txBody>
      </p:sp>
      <p:sp>
        <p:nvSpPr>
          <p:cNvPr id="64522" name="Прямоугольная выноска 12"/>
          <p:cNvSpPr>
            <a:spLocks noChangeArrowheads="1"/>
          </p:cNvSpPr>
          <p:nvPr/>
        </p:nvSpPr>
        <p:spPr bwMode="auto">
          <a:xfrm>
            <a:off x="71438" y="4214813"/>
            <a:ext cx="1643062" cy="1000125"/>
          </a:xfrm>
          <a:prstGeom prst="wedgeRectCallout">
            <a:avLst>
              <a:gd name="adj1" fmla="val -4995"/>
              <a:gd name="adj2" fmla="val -164602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Заявление РСК об установлении платы</a:t>
            </a:r>
            <a:r>
              <a:rPr lang="en-US" sz="1600" u="sng"/>
              <a:t>:</a:t>
            </a:r>
          </a:p>
          <a:p>
            <a:endParaRPr lang="ru-RU" sz="1400"/>
          </a:p>
          <a:p>
            <a:pPr>
              <a:buFontTx/>
              <a:buChar char="-"/>
            </a:pPr>
            <a:endParaRPr lang="en-US" sz="1400"/>
          </a:p>
          <a:p>
            <a:endParaRPr lang="ru-RU" sz="1400"/>
          </a:p>
        </p:txBody>
      </p:sp>
      <p:sp>
        <p:nvSpPr>
          <p:cNvPr id="64523" name="Правая фигурная скобка 17"/>
          <p:cNvSpPr>
            <a:spLocks/>
          </p:cNvSpPr>
          <p:nvPr/>
        </p:nvSpPr>
        <p:spPr bwMode="auto">
          <a:xfrm rot="-5400000">
            <a:off x="3870325" y="1500188"/>
            <a:ext cx="214313" cy="2071687"/>
          </a:xfrm>
          <a:prstGeom prst="rightBrace">
            <a:avLst>
              <a:gd name="adj1" fmla="val 832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4524" name="TextBox 18"/>
          <p:cNvSpPr txBox="1">
            <a:spLocks noChangeArrowheads="1"/>
          </p:cNvSpPr>
          <p:nvPr/>
        </p:nvSpPr>
        <p:spPr bwMode="auto">
          <a:xfrm>
            <a:off x="3500438" y="2071688"/>
            <a:ext cx="9286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5 дней</a:t>
            </a:r>
          </a:p>
        </p:txBody>
      </p:sp>
      <p:sp>
        <p:nvSpPr>
          <p:cNvPr id="64525" name="Прямоугольная выноска 19"/>
          <p:cNvSpPr>
            <a:spLocks noChangeArrowheads="1"/>
          </p:cNvSpPr>
          <p:nvPr/>
        </p:nvSpPr>
        <p:spPr bwMode="auto">
          <a:xfrm>
            <a:off x="4214813" y="4214813"/>
            <a:ext cx="1714500" cy="1428750"/>
          </a:xfrm>
          <a:prstGeom prst="wedgeRectCallout">
            <a:avLst>
              <a:gd name="adj1" fmla="val -5074"/>
              <a:gd name="adj2" fmla="val -132157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Направление РСК в регулятор недостающих сведений</a:t>
            </a:r>
            <a:endParaRPr lang="ru-RU" sz="1400" i="1"/>
          </a:p>
        </p:txBody>
      </p:sp>
      <p:sp>
        <p:nvSpPr>
          <p:cNvPr id="64526" name="Правая фигурная скобка 21"/>
          <p:cNvSpPr>
            <a:spLocks/>
          </p:cNvSpPr>
          <p:nvPr/>
        </p:nvSpPr>
        <p:spPr bwMode="auto">
          <a:xfrm rot="-5400000">
            <a:off x="5965031" y="1535907"/>
            <a:ext cx="214313" cy="2000250"/>
          </a:xfrm>
          <a:prstGeom prst="righ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64527" name="TextBox 22"/>
          <p:cNvSpPr txBox="1">
            <a:spLocks noChangeArrowheads="1"/>
          </p:cNvSpPr>
          <p:nvPr/>
        </p:nvSpPr>
        <p:spPr bwMode="auto">
          <a:xfrm>
            <a:off x="5122863" y="2071688"/>
            <a:ext cx="1928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1">
                <a:solidFill>
                  <a:srgbClr val="FF0000"/>
                </a:solidFill>
              </a:rPr>
              <a:t>До 45 раб. дней</a:t>
            </a:r>
          </a:p>
        </p:txBody>
      </p:sp>
      <p:sp>
        <p:nvSpPr>
          <p:cNvPr id="26" name="Овал 25"/>
          <p:cNvSpPr/>
          <p:nvPr/>
        </p:nvSpPr>
        <p:spPr bwMode="auto">
          <a:xfrm>
            <a:off x="646973" y="2739787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4807418" y="2731398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6891572" y="2748176"/>
            <a:ext cx="357190" cy="319309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64537" name="Прямоугольная выноска 20"/>
          <p:cNvSpPr>
            <a:spLocks noChangeArrowheads="1"/>
          </p:cNvSpPr>
          <p:nvPr/>
        </p:nvSpPr>
        <p:spPr bwMode="auto">
          <a:xfrm>
            <a:off x="2000250" y="4235450"/>
            <a:ext cx="1643063" cy="1000125"/>
          </a:xfrm>
          <a:prstGeom prst="wedgeRectCallout">
            <a:avLst>
              <a:gd name="adj1" fmla="val -4995"/>
              <a:gd name="adj2" fmla="val -164602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Запрос регулятора недостающих документов</a:t>
            </a:r>
            <a:r>
              <a:rPr lang="en-US" sz="1600" u="sng"/>
              <a:t>:</a:t>
            </a:r>
          </a:p>
          <a:p>
            <a:endParaRPr lang="ru-RU" sz="1400"/>
          </a:p>
          <a:p>
            <a:pPr>
              <a:buFontTx/>
              <a:buChar char="-"/>
            </a:pPr>
            <a:endParaRPr lang="en-US" sz="1400"/>
          </a:p>
          <a:p>
            <a:endParaRPr lang="ru-RU" sz="1400"/>
          </a:p>
        </p:txBody>
      </p:sp>
      <p:sp>
        <p:nvSpPr>
          <p:cNvPr id="64538" name="Прямоугольная выноска 28"/>
          <p:cNvSpPr>
            <a:spLocks noChangeArrowheads="1"/>
          </p:cNvSpPr>
          <p:nvPr/>
        </p:nvSpPr>
        <p:spPr bwMode="auto">
          <a:xfrm>
            <a:off x="6286500" y="4214813"/>
            <a:ext cx="1714500" cy="1428750"/>
          </a:xfrm>
          <a:prstGeom prst="wedgeRectCallout">
            <a:avLst>
              <a:gd name="adj1" fmla="val -5074"/>
              <a:gd name="adj2" fmla="val -132157"/>
            </a:avLst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108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u="sng"/>
              <a:t>Утв. плата</a:t>
            </a:r>
            <a:r>
              <a:rPr lang="en-US" sz="1600" u="sng"/>
              <a:t>:</a:t>
            </a:r>
          </a:p>
          <a:p>
            <a:r>
              <a:rPr lang="ru-RU" sz="1400" i="1"/>
              <a:t>с разбивкой стоимости по каждому мероприятию</a:t>
            </a:r>
          </a:p>
        </p:txBody>
      </p:sp>
      <p:sp>
        <p:nvSpPr>
          <p:cNvPr id="64539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B1A4E909-C8AB-454C-A292-84C92E82678D}" type="slidenum">
              <a:rPr lang="ru-RU">
                <a:solidFill>
                  <a:schemeClr val="bg1"/>
                </a:solidFill>
              </a:rPr>
              <a:pPr algn="r"/>
              <a:t>29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875" y="344488"/>
            <a:ext cx="7556500" cy="52387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</a:t>
            </a:r>
            <a:r>
              <a:rPr lang="en-US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861</a:t>
            </a:r>
            <a:r>
              <a:rPr lang="ru-RU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 от 27.</a:t>
            </a:r>
            <a:r>
              <a:rPr lang="en-US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8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2711450" y="2278063"/>
            <a:ext cx="842963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197" name="Oval 12"/>
          <p:cNvSpPr>
            <a:spLocks noChangeArrowheads="1"/>
          </p:cNvSpPr>
          <p:nvPr/>
        </p:nvSpPr>
        <p:spPr bwMode="auto">
          <a:xfrm>
            <a:off x="3308350" y="1484313"/>
            <a:ext cx="1397000" cy="5762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198" name="Oval 13"/>
          <p:cNvSpPr>
            <a:spLocks noChangeArrowheads="1"/>
          </p:cNvSpPr>
          <p:nvPr/>
        </p:nvSpPr>
        <p:spPr bwMode="auto">
          <a:xfrm>
            <a:off x="4105275" y="1557338"/>
            <a:ext cx="84455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2976563" y="1557338"/>
            <a:ext cx="2525712" cy="719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00" name="Oval 16"/>
          <p:cNvSpPr>
            <a:spLocks noChangeArrowheads="1"/>
          </p:cNvSpPr>
          <p:nvPr/>
        </p:nvSpPr>
        <p:spPr bwMode="auto">
          <a:xfrm>
            <a:off x="3175000" y="857250"/>
            <a:ext cx="2859088" cy="698500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Процедура ТП</a:t>
            </a:r>
          </a:p>
        </p:txBody>
      </p:sp>
      <p:sp>
        <p:nvSpPr>
          <p:cNvPr id="8201" name="Rectangle 19"/>
          <p:cNvSpPr>
            <a:spLocks noChangeArrowheads="1"/>
          </p:cNvSpPr>
          <p:nvPr/>
        </p:nvSpPr>
        <p:spPr bwMode="auto">
          <a:xfrm>
            <a:off x="2976563" y="1846263"/>
            <a:ext cx="3257550" cy="433387"/>
          </a:xfrm>
          <a:prstGeom prst="rect">
            <a:avLst/>
          </a:prstGeom>
          <a:solidFill>
            <a:srgbClr val="66FF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1. Подача заявки</a:t>
            </a:r>
          </a:p>
        </p:txBody>
      </p:sp>
      <p:sp>
        <p:nvSpPr>
          <p:cNvPr id="8202" name="Rectangle 21"/>
          <p:cNvSpPr>
            <a:spLocks noChangeArrowheads="1"/>
          </p:cNvSpPr>
          <p:nvPr/>
        </p:nvSpPr>
        <p:spPr bwMode="auto">
          <a:xfrm>
            <a:off x="2578100" y="2565400"/>
            <a:ext cx="3922713" cy="431800"/>
          </a:xfrm>
          <a:prstGeom prst="rect">
            <a:avLst/>
          </a:prstGeom>
          <a:solidFill>
            <a:srgbClr val="66FF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2. Заключение договора</a:t>
            </a:r>
          </a:p>
        </p:txBody>
      </p:sp>
      <p:sp>
        <p:nvSpPr>
          <p:cNvPr id="8203" name="Rectangle 22"/>
          <p:cNvSpPr>
            <a:spLocks noChangeArrowheads="1"/>
          </p:cNvSpPr>
          <p:nvPr/>
        </p:nvSpPr>
        <p:spPr bwMode="auto">
          <a:xfrm>
            <a:off x="1647825" y="3378200"/>
            <a:ext cx="5915025" cy="484188"/>
          </a:xfrm>
          <a:prstGeom prst="rect">
            <a:avLst/>
          </a:prstGeom>
          <a:solidFill>
            <a:srgbClr val="66FF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3. Выполнение мероприятий по ТП</a:t>
            </a:r>
          </a:p>
        </p:txBody>
      </p:sp>
      <p:sp>
        <p:nvSpPr>
          <p:cNvPr id="8204" name="Rectangle 23"/>
          <p:cNvSpPr>
            <a:spLocks noChangeArrowheads="1"/>
          </p:cNvSpPr>
          <p:nvPr/>
        </p:nvSpPr>
        <p:spPr bwMode="auto">
          <a:xfrm>
            <a:off x="1285875" y="4171950"/>
            <a:ext cx="6500813" cy="627063"/>
          </a:xfrm>
          <a:prstGeom prst="rect">
            <a:avLst/>
          </a:prstGeom>
          <a:solidFill>
            <a:srgbClr val="66FF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4. Получение разрешений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  <a:cs typeface="+mn-cs"/>
              </a:rPr>
              <a:t>Ростехнадзора</a:t>
            </a:r>
            <a:endParaRPr lang="ru-RU" sz="2400" b="1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05" name="Rectangle 24"/>
          <p:cNvSpPr>
            <a:spLocks noChangeArrowheads="1"/>
          </p:cNvSpPr>
          <p:nvPr/>
        </p:nvSpPr>
        <p:spPr bwMode="auto">
          <a:xfrm>
            <a:off x="517525" y="5157788"/>
            <a:ext cx="8108950" cy="1152525"/>
          </a:xfrm>
          <a:prstGeom prst="rect">
            <a:avLst/>
          </a:prstGeom>
          <a:solidFill>
            <a:srgbClr val="66FFFF"/>
          </a:solidFill>
          <a:ln w="254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bg1">
                    <a:lumMod val="10000"/>
                  </a:schemeClr>
                </a:solidFill>
                <a:cs typeface="+mn-cs"/>
              </a:rPr>
              <a:t>5</a:t>
            </a:r>
            <a:r>
              <a:rPr lang="ru-RU" sz="900" b="1">
                <a:solidFill>
                  <a:schemeClr val="bg1">
                    <a:lumMod val="10000"/>
                  </a:schemeClr>
                </a:solidFill>
                <a:cs typeface="+mn-cs"/>
              </a:rPr>
              <a:t>. </a:t>
            </a:r>
            <a:r>
              <a:rPr lang="ru-RU" b="1">
                <a:solidFill>
                  <a:schemeClr val="bg1">
                    <a:lumMod val="10000"/>
                  </a:schemeClr>
                </a:solidFill>
                <a:cs typeface="+mn-cs"/>
              </a:rPr>
              <a:t>Составление Акта об осуществлении ТП, Акта разграничения        </a:t>
            </a:r>
          </a:p>
          <a:p>
            <a:pPr algn="ctr">
              <a:defRPr/>
            </a:pPr>
            <a:r>
              <a:rPr lang="ru-RU" b="1">
                <a:solidFill>
                  <a:schemeClr val="bg1">
                    <a:lumMod val="10000"/>
                  </a:schemeClr>
                </a:solidFill>
                <a:cs typeface="+mn-cs"/>
              </a:rPr>
              <a:t>балансовой принадлежности и Акта разграничения </a:t>
            </a:r>
          </a:p>
          <a:p>
            <a:pPr algn="ctr">
              <a:defRPr/>
            </a:pPr>
            <a:r>
              <a:rPr lang="ru-RU" b="1">
                <a:solidFill>
                  <a:schemeClr val="bg1">
                    <a:lumMod val="10000"/>
                  </a:schemeClr>
                </a:solidFill>
                <a:cs typeface="+mn-cs"/>
              </a:rPr>
              <a:t>эксплуатационной ответственности</a:t>
            </a:r>
            <a:r>
              <a:rPr lang="en-US" b="1">
                <a:solidFill>
                  <a:schemeClr val="bg1">
                    <a:lumMod val="10000"/>
                  </a:schemeClr>
                </a:solidFill>
                <a:cs typeface="+mn-cs"/>
              </a:rPr>
              <a:t> </a:t>
            </a:r>
            <a:r>
              <a:rPr lang="ru-RU" b="1">
                <a:solidFill>
                  <a:schemeClr val="bg1">
                    <a:lumMod val="10000"/>
                  </a:schemeClr>
                </a:solidFill>
                <a:cs typeface="+mn-cs"/>
              </a:rPr>
              <a:t>сторон</a:t>
            </a:r>
          </a:p>
        </p:txBody>
      </p:sp>
      <p:sp>
        <p:nvSpPr>
          <p:cNvPr id="8206" name="AutoShape 26"/>
          <p:cNvSpPr>
            <a:spLocks noChangeArrowheads="1"/>
          </p:cNvSpPr>
          <p:nvPr/>
        </p:nvSpPr>
        <p:spPr bwMode="auto">
          <a:xfrm>
            <a:off x="982663" y="3214688"/>
            <a:ext cx="901700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08" name="AutoShape 28"/>
          <p:cNvSpPr>
            <a:spLocks noChangeArrowheads="1"/>
          </p:cNvSpPr>
          <p:nvPr/>
        </p:nvSpPr>
        <p:spPr bwMode="auto">
          <a:xfrm rot="5400000">
            <a:off x="4474369" y="1359694"/>
            <a:ext cx="2143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09" name="AutoShape 30"/>
          <p:cNvSpPr>
            <a:spLocks noChangeArrowheads="1"/>
          </p:cNvSpPr>
          <p:nvPr/>
        </p:nvSpPr>
        <p:spPr bwMode="auto">
          <a:xfrm rot="5400000">
            <a:off x="4474369" y="2134394"/>
            <a:ext cx="2143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10" name="AutoShape 31"/>
          <p:cNvSpPr>
            <a:spLocks noChangeArrowheads="1"/>
          </p:cNvSpPr>
          <p:nvPr/>
        </p:nvSpPr>
        <p:spPr bwMode="auto">
          <a:xfrm rot="5400000">
            <a:off x="4474369" y="2855119"/>
            <a:ext cx="2143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11" name="AutoShape 32"/>
          <p:cNvSpPr>
            <a:spLocks noChangeArrowheads="1"/>
          </p:cNvSpPr>
          <p:nvPr/>
        </p:nvSpPr>
        <p:spPr bwMode="auto">
          <a:xfrm rot="5400000">
            <a:off x="4455319" y="3718719"/>
            <a:ext cx="2143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8212" name="AutoShape 33"/>
          <p:cNvSpPr>
            <a:spLocks noChangeArrowheads="1"/>
          </p:cNvSpPr>
          <p:nvPr/>
        </p:nvSpPr>
        <p:spPr bwMode="auto">
          <a:xfrm rot="5400000">
            <a:off x="4474369" y="4655344"/>
            <a:ext cx="214312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60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2152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80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523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D5AE507-2F3E-4EB9-9FD8-03726F02B34A}" type="slidenum">
              <a:rPr lang="ru-RU">
                <a:solidFill>
                  <a:schemeClr val="bg1"/>
                </a:solidFill>
              </a:rPr>
              <a:pPr algn="r"/>
              <a:t>3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ChangeArrowheads="1"/>
          </p:cNvSpPr>
          <p:nvPr/>
        </p:nvSpPr>
        <p:spPr bwMode="auto">
          <a:xfrm>
            <a:off x="0" y="1214438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Особенности организации процедуры ТП по индивидуальному проекту при ТП к сетям ЕНЭС</a:t>
            </a:r>
          </a:p>
        </p:txBody>
      </p:sp>
      <p:sp>
        <p:nvSpPr>
          <p:cNvPr id="65538" name="Rectangle 5"/>
          <p:cNvSpPr>
            <a:spLocks noChangeArrowheads="1"/>
          </p:cNvSpPr>
          <p:nvPr/>
        </p:nvSpPr>
        <p:spPr bwMode="auto">
          <a:xfrm>
            <a:off x="184150" y="2000250"/>
            <a:ext cx="8699500" cy="128587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/>
              <a:t>В случае технологического присоединения к объектам единой национальной (общероссийской) электрической сети</a:t>
            </a:r>
          </a:p>
          <a:p>
            <a:r>
              <a:rPr lang="ru-RU" sz="1200"/>
              <a:t> сетевая организация обращается в уполномоченный орган исполнительной власти в области государственного </a:t>
            </a:r>
          </a:p>
          <a:p>
            <a:r>
              <a:rPr lang="ru-RU" sz="1200"/>
              <a:t>регулирования тарифов для расчета платы за технологическое присоединение по индивидуальному проекту в течение </a:t>
            </a:r>
          </a:p>
          <a:p>
            <a:r>
              <a:rPr lang="ru-RU" sz="1200"/>
              <a:t>15 рабочих дней с даты окончания срока, установленного </a:t>
            </a:r>
            <a:r>
              <a:rPr lang="ru-RU" sz="1200" b="1"/>
              <a:t>соглашением </a:t>
            </a:r>
            <a:r>
              <a:rPr lang="ru-RU" sz="1200"/>
              <a:t>между заявителем и сетевой организацией для</a:t>
            </a:r>
          </a:p>
          <a:p>
            <a:r>
              <a:rPr lang="ru-RU" sz="1200"/>
              <a:t> разработки и согласования с уполномоченными органами государственной власти проектной документации, но </a:t>
            </a:r>
            <a:r>
              <a:rPr lang="ru-RU" sz="1200" b="1"/>
              <a:t>не</a:t>
            </a:r>
          </a:p>
          <a:p>
            <a:r>
              <a:rPr lang="ru-RU" sz="1200" b="1"/>
              <a:t> позже 9 месяцев</a:t>
            </a:r>
            <a:r>
              <a:rPr lang="ru-RU" sz="1200"/>
              <a:t> с даты поступления в сетевую организацию заявки (П. 30 Правил)</a:t>
            </a:r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6554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14313" y="3786188"/>
            <a:ext cx="8699500" cy="2000250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/>
              <a:t>В случае если</a:t>
            </a:r>
            <a:r>
              <a:rPr lang="ru-RU" sz="1200"/>
              <a:t> для осуществления технологического присоединения энергопринимающего устройства заявителя по </a:t>
            </a:r>
          </a:p>
          <a:p>
            <a:r>
              <a:rPr lang="ru-RU" sz="1200"/>
              <a:t>индивидуальному проекту сетевой организации необходимо осуществление строительства (реконструкции) объекта </a:t>
            </a:r>
          </a:p>
          <a:p>
            <a:r>
              <a:rPr lang="ru-RU" sz="1200"/>
              <a:t>электросетевого хозяйства, не включенного в инвестиционные программы на очередной период регулирования, и при </a:t>
            </a:r>
          </a:p>
          <a:p>
            <a:r>
              <a:rPr lang="ru-RU" sz="1200"/>
              <a:t>этом </a:t>
            </a:r>
            <a:r>
              <a:rPr lang="ru-RU" sz="1200" b="1"/>
              <a:t>сетевой организации необходимо подать заявку на осуществление технологического присоединения в </a:t>
            </a:r>
          </a:p>
          <a:p>
            <a:r>
              <a:rPr lang="ru-RU" sz="1200" b="1"/>
              <a:t>вышестоящую сетевую организацию</a:t>
            </a:r>
            <a:r>
              <a:rPr lang="ru-RU" sz="1200"/>
              <a:t>, </a:t>
            </a:r>
            <a:r>
              <a:rPr lang="ru-RU" sz="1200" b="1"/>
              <a:t>срок направления </a:t>
            </a:r>
            <a:r>
              <a:rPr lang="ru-RU" sz="1200"/>
              <a:t>сетевой организацией заявителю проекта </a:t>
            </a:r>
            <a:r>
              <a:rPr lang="ru-RU" sz="1200" b="1"/>
              <a:t>договора</a:t>
            </a:r>
            <a:r>
              <a:rPr lang="ru-RU" sz="1200"/>
              <a:t>, </a:t>
            </a:r>
          </a:p>
          <a:p>
            <a:r>
              <a:rPr lang="ru-RU" sz="1200"/>
              <a:t>индивидуальных технических условий, являющихся неотъемлемым приложением к договору, и расчета платы за </a:t>
            </a:r>
          </a:p>
          <a:p>
            <a:r>
              <a:rPr lang="ru-RU" sz="1200"/>
              <a:t>технологическое присоединение по индивидуальному проекту </a:t>
            </a:r>
            <a:r>
              <a:rPr lang="ru-RU" sz="1200" b="1"/>
              <a:t>продлевается на срок</a:t>
            </a:r>
            <a:r>
              <a:rPr lang="ru-RU" sz="1200"/>
              <a:t>, установленный для </a:t>
            </a:r>
            <a:r>
              <a:rPr lang="ru-RU" sz="1200" b="1"/>
              <a:t>заключения </a:t>
            </a:r>
          </a:p>
          <a:p>
            <a:r>
              <a:rPr lang="ru-RU" sz="1200" b="1"/>
              <a:t>договора с вышестоящей сетевой организацией</a:t>
            </a:r>
            <a:r>
              <a:rPr lang="ru-RU" sz="1200"/>
              <a:t>, </a:t>
            </a:r>
            <a:r>
              <a:rPr lang="ru-RU" sz="1200" b="1"/>
              <a:t>и на срок расчета </a:t>
            </a:r>
            <a:r>
              <a:rPr lang="ru-RU" sz="1200"/>
              <a:t>уполномоченным органом исполнительной власти</a:t>
            </a:r>
          </a:p>
          <a:p>
            <a:r>
              <a:rPr lang="ru-RU" sz="1200"/>
              <a:t> в области государственного регулирования тарифов </a:t>
            </a:r>
            <a:r>
              <a:rPr lang="ru-RU" sz="1200" b="1"/>
              <a:t>платы за технологическое присоединение по </a:t>
            </a:r>
          </a:p>
          <a:p>
            <a:r>
              <a:rPr lang="ru-RU" sz="1200" b="1"/>
              <a:t>индивидуальному проекту</a:t>
            </a:r>
            <a:r>
              <a:rPr lang="ru-RU" sz="1200"/>
              <a:t>, определяемой для вышестоящей сетевой организации в отношении объектов указанного</a:t>
            </a:r>
          </a:p>
          <a:p>
            <a:r>
              <a:rPr lang="ru-RU" sz="1200"/>
              <a:t> заявителя.</a:t>
            </a:r>
          </a:p>
        </p:txBody>
      </p:sp>
      <p:sp>
        <p:nvSpPr>
          <p:cNvPr id="65542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21C6CF-1AF6-4EB9-BDDA-8C23C4E446A8}" type="slidenum">
              <a:rPr lang="ru-RU">
                <a:solidFill>
                  <a:schemeClr val="bg1"/>
                </a:solidFill>
              </a:rPr>
              <a:pPr algn="r"/>
              <a:t>30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ChangeArrowheads="1"/>
          </p:cNvSpPr>
          <p:nvPr/>
        </p:nvSpPr>
        <p:spPr bwMode="auto">
          <a:xfrm>
            <a:off x="0" y="1214438"/>
            <a:ext cx="9144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endParaRPr lang="ru-RU" sz="2000" b="1">
              <a:solidFill>
                <a:srgbClr val="C00000"/>
              </a:solidFill>
            </a:endParaRPr>
          </a:p>
          <a:p>
            <a:pPr algn="ctr"/>
            <a:r>
              <a:rPr lang="ru-RU" sz="2000" b="1">
                <a:solidFill>
                  <a:srgbClr val="C00000"/>
                </a:solidFill>
              </a:rPr>
              <a:t>Особенности организации процедуры ТП по индивидуальному проекту при ТП к сетям ЕНЭС</a:t>
            </a:r>
          </a:p>
        </p:txBody>
      </p:sp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184150" y="1785938"/>
            <a:ext cx="8699500" cy="157162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/>
              <a:t>Уполномоченный орган исполнительной власти в области государственного регулирования тарифов </a:t>
            </a:r>
          </a:p>
          <a:p>
            <a:r>
              <a:rPr lang="ru-RU" sz="1400"/>
              <a:t>при расчете платы за технологическое присоединение по индивидуальному проекту в составе </a:t>
            </a:r>
          </a:p>
          <a:p>
            <a:r>
              <a:rPr lang="ru-RU" sz="1400"/>
              <a:t>указанной платы учитывает размер платы за технологическое присоединение, утвержденный </a:t>
            </a:r>
          </a:p>
          <a:p>
            <a:r>
              <a:rPr lang="ru-RU" sz="1400"/>
              <a:t>(рассчитанный) для присоединения </a:t>
            </a:r>
          </a:p>
          <a:p>
            <a:r>
              <a:rPr lang="ru-RU" sz="1400"/>
              <a:t>сетевой организации к вышестоящей сетевой организации в целях присоединения указанного </a:t>
            </a:r>
          </a:p>
          <a:p>
            <a:r>
              <a:rPr lang="ru-RU" sz="1400"/>
              <a:t>заявителя в запрошенных им объемах.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3188" y="285750"/>
            <a:ext cx="7556500" cy="307975"/>
          </a:xfrm>
          <a:ln w="28575"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ru-RU" sz="2000" b="1" kern="1200" dirty="0" smtClean="0">
                <a:solidFill>
                  <a:srgbClr val="000099"/>
                </a:solidFill>
                <a:ea typeface="+mn-ea"/>
                <a:cs typeface="+mn-cs"/>
              </a:rPr>
              <a:t>Организация ТП по индивидуальному проекту</a:t>
            </a:r>
          </a:p>
        </p:txBody>
      </p:sp>
      <p:sp>
        <p:nvSpPr>
          <p:cNvPr id="6656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53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14313" y="3786188"/>
            <a:ext cx="8699500" cy="2000250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/>
              <a:t>В случае </a:t>
            </a:r>
            <a:r>
              <a:rPr lang="ru-RU" sz="1400" b="1"/>
              <a:t>если</a:t>
            </a:r>
            <a:r>
              <a:rPr lang="ru-RU" sz="1400"/>
              <a:t> в целях осуществления технологического присоединения объектов заявителя по </a:t>
            </a:r>
          </a:p>
          <a:p>
            <a:r>
              <a:rPr lang="ru-RU" sz="1400"/>
              <a:t>Индивидуальному проекту </a:t>
            </a:r>
            <a:r>
              <a:rPr lang="ru-RU" sz="1400" b="1"/>
              <a:t>необходимо осуществить технологическое присоединение</a:t>
            </a:r>
            <a:r>
              <a:rPr lang="ru-RU" sz="1400"/>
              <a:t> сетевой </a:t>
            </a:r>
          </a:p>
          <a:p>
            <a:r>
              <a:rPr lang="ru-RU" sz="1400"/>
              <a:t>организации (к электрическим сетям которой непосредственно планируется присоединение заявителя) </a:t>
            </a:r>
          </a:p>
          <a:p>
            <a:r>
              <a:rPr lang="ru-RU" sz="1400" b="1"/>
              <a:t>к сетям вышестоящей сетевой организации</a:t>
            </a:r>
            <a:r>
              <a:rPr lang="ru-RU" sz="1400"/>
              <a:t>, </a:t>
            </a:r>
            <a:r>
              <a:rPr lang="ru-RU" sz="1400" b="1"/>
              <a:t>плата </a:t>
            </a:r>
          </a:p>
          <a:p>
            <a:r>
              <a:rPr lang="ru-RU" sz="1400" b="1"/>
              <a:t>за технологическое присоединение </a:t>
            </a:r>
            <a:r>
              <a:rPr lang="ru-RU" sz="1400"/>
              <a:t>такого заявителя по индивидуальному проекту </a:t>
            </a:r>
            <a:r>
              <a:rPr lang="ru-RU" sz="1400" b="1"/>
              <a:t>утверждается </a:t>
            </a:r>
          </a:p>
          <a:p>
            <a:r>
              <a:rPr lang="ru-RU" sz="1400"/>
              <a:t>Уполномоченным органом исполнительной власти в области государственного регулирования </a:t>
            </a:r>
          </a:p>
          <a:p>
            <a:r>
              <a:rPr lang="ru-RU" sz="1400"/>
              <a:t>тарифов </a:t>
            </a:r>
            <a:r>
              <a:rPr lang="ru-RU" sz="1400" b="1"/>
              <a:t>при условии наличия утвержденной в установленном порядке платы за технологическое </a:t>
            </a:r>
          </a:p>
          <a:p>
            <a:r>
              <a:rPr lang="ru-RU" sz="1400" b="1"/>
              <a:t>присоединение </a:t>
            </a:r>
            <a:r>
              <a:rPr lang="ru-RU" sz="1400"/>
              <a:t>сетевой организации </a:t>
            </a:r>
            <a:r>
              <a:rPr lang="ru-RU" sz="1400" b="1"/>
              <a:t>к электрическим сетям вышестоящей сетевой организации</a:t>
            </a:r>
            <a:r>
              <a:rPr lang="ru-RU" sz="1400"/>
              <a:t>.</a:t>
            </a:r>
          </a:p>
        </p:txBody>
      </p:sp>
      <p:sp>
        <p:nvSpPr>
          <p:cNvPr id="66566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D5E9074-EB9D-4FA1-BDEA-96FA230C09CF}" type="slidenum">
              <a:rPr lang="ru-RU">
                <a:solidFill>
                  <a:schemeClr val="bg1"/>
                </a:solidFill>
              </a:rPr>
              <a:pPr algn="r"/>
              <a:t>31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313" y="344488"/>
            <a:ext cx="7556500" cy="369887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18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25602" name="Овал 15"/>
          <p:cNvSpPr>
            <a:spLocks noChangeArrowheads="1"/>
          </p:cNvSpPr>
          <p:nvPr/>
        </p:nvSpPr>
        <p:spPr bwMode="auto">
          <a:xfrm>
            <a:off x="295275" y="1881188"/>
            <a:ext cx="2928938" cy="1214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200">
              <a:solidFill>
                <a:srgbClr val="FF0000"/>
              </a:solidFill>
            </a:endParaRPr>
          </a:p>
          <a:p>
            <a:pPr algn="ctr"/>
            <a:r>
              <a:rPr lang="ru-RU" sz="1200" b="1">
                <a:solidFill>
                  <a:srgbClr val="FF0000"/>
                </a:solidFill>
              </a:rPr>
              <a:t>Юр. лица или ИП,</a:t>
            </a:r>
          </a:p>
          <a:p>
            <a:pPr algn="ctr"/>
            <a:r>
              <a:rPr lang="ru-RU" sz="1200">
                <a:solidFill>
                  <a:srgbClr val="FF0000"/>
                </a:solidFill>
              </a:rPr>
              <a:t> </a:t>
            </a:r>
            <a:r>
              <a:rPr lang="ru-RU" sz="1200" b="1">
                <a:solidFill>
                  <a:srgbClr val="FF0000"/>
                </a:solidFill>
              </a:rPr>
              <a:t>150 кВт </a:t>
            </a:r>
            <a:r>
              <a:rPr lang="en-US" sz="1200" b="1">
                <a:solidFill>
                  <a:srgbClr val="FF0000"/>
                </a:solidFill>
              </a:rPr>
              <a:t>&lt; </a:t>
            </a:r>
            <a:r>
              <a:rPr lang="ru-RU" sz="1200" b="1">
                <a:solidFill>
                  <a:srgbClr val="FF0000"/>
                </a:solidFill>
              </a:rPr>
              <a:t>670 кВт</a:t>
            </a:r>
          </a:p>
        </p:txBody>
      </p:sp>
      <p:sp>
        <p:nvSpPr>
          <p:cNvPr id="25603" name="Овал 8"/>
          <p:cNvSpPr>
            <a:spLocks noChangeArrowheads="1"/>
          </p:cNvSpPr>
          <p:nvPr/>
        </p:nvSpPr>
        <p:spPr bwMode="auto">
          <a:xfrm>
            <a:off x="5857875" y="1776413"/>
            <a:ext cx="3178175" cy="150971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 b="1">
                <a:solidFill>
                  <a:srgbClr val="FF0000"/>
                </a:solidFill>
              </a:rPr>
              <a:t>Юр. лица или ИП </a:t>
            </a:r>
            <a:r>
              <a:rPr lang="ru-RU" sz="1100">
                <a:solidFill>
                  <a:srgbClr val="FF0000"/>
                </a:solidFill>
              </a:rPr>
              <a:t>в целях ТП</a:t>
            </a:r>
          </a:p>
          <a:p>
            <a:pPr algn="ctr"/>
            <a:r>
              <a:rPr lang="ru-RU" sz="1100">
                <a:solidFill>
                  <a:srgbClr val="FF0000"/>
                </a:solidFill>
              </a:rPr>
              <a:t>по 1 источнику электроснабжения, </a:t>
            </a:r>
            <a:r>
              <a:rPr lang="ru-RU" sz="1100" b="1">
                <a:solidFill>
                  <a:srgbClr val="FF0000"/>
                </a:solidFill>
              </a:rPr>
              <a:t>Рмакс</a:t>
            </a:r>
            <a:r>
              <a:rPr lang="en-US" sz="1100" b="1">
                <a:solidFill>
                  <a:srgbClr val="FF0000"/>
                </a:solidFill>
              </a:rPr>
              <a:t> &lt;=</a:t>
            </a:r>
            <a:r>
              <a:rPr lang="ru-RU" sz="1100" b="1">
                <a:solidFill>
                  <a:srgbClr val="FF0000"/>
                </a:solidFill>
              </a:rPr>
              <a:t> 150 кВт</a:t>
            </a:r>
            <a:r>
              <a:rPr lang="ru-RU" sz="1100">
                <a:solidFill>
                  <a:srgbClr val="FF0000"/>
                </a:solidFill>
              </a:rPr>
              <a:t> (с учетом ранее присоединенных энергопринимающих устройств)</a:t>
            </a:r>
            <a:endParaRPr lang="ru-RU" sz="1100" b="1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5857875" y="3500438"/>
            <a:ext cx="3178175" cy="1584325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Заявители в целях </a:t>
            </a:r>
            <a:r>
              <a:rPr lang="ru-RU" sz="1000" b="1">
                <a:solidFill>
                  <a:srgbClr val="FF0000"/>
                </a:solidFill>
              </a:rPr>
              <a:t>временного </a:t>
            </a:r>
            <a:r>
              <a:rPr lang="ru-RU" sz="1000">
                <a:solidFill>
                  <a:srgbClr val="FF0000"/>
                </a:solidFill>
              </a:rPr>
              <a:t>(на срок не более 6 мес.) ТП для обеспечения э/э передвижных объектов, </a:t>
            </a:r>
            <a:r>
              <a:rPr lang="ru-RU" sz="1000" b="1">
                <a:solidFill>
                  <a:srgbClr val="FF0000"/>
                </a:solidFill>
              </a:rPr>
              <a:t>Рмакс</a:t>
            </a:r>
            <a:r>
              <a:rPr lang="en-US" sz="1000" b="1">
                <a:solidFill>
                  <a:srgbClr val="FF0000"/>
                </a:solidFill>
              </a:rPr>
              <a:t> &lt;=</a:t>
            </a:r>
            <a:r>
              <a:rPr lang="ru-RU" sz="1000" b="1">
                <a:solidFill>
                  <a:srgbClr val="FF0000"/>
                </a:solidFill>
              </a:rPr>
              <a:t> 150 кВт </a:t>
            </a:r>
            <a:r>
              <a:rPr lang="ru-RU" sz="1000">
                <a:solidFill>
                  <a:srgbClr val="FF0000"/>
                </a:solidFill>
              </a:rPr>
              <a:t>(с учетом ранее присоединенных энергопринимающих устройств)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5605" name="Овал 20"/>
          <p:cNvSpPr>
            <a:spLocks noChangeArrowheads="1"/>
          </p:cNvSpPr>
          <p:nvPr/>
        </p:nvSpPr>
        <p:spPr bwMode="auto">
          <a:xfrm>
            <a:off x="71438" y="3424238"/>
            <a:ext cx="3071812" cy="173355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000" b="1">
                <a:solidFill>
                  <a:srgbClr val="FF0000"/>
                </a:solidFill>
              </a:rPr>
              <a:t>Физ. лица, Рмакс</a:t>
            </a:r>
            <a:r>
              <a:rPr lang="en-US" sz="1000" b="1">
                <a:solidFill>
                  <a:srgbClr val="FF0000"/>
                </a:solidFill>
              </a:rPr>
              <a:t> &lt;=</a:t>
            </a:r>
            <a:r>
              <a:rPr lang="ru-RU" sz="1000" b="1">
                <a:solidFill>
                  <a:srgbClr val="FF0000"/>
                </a:solidFill>
              </a:rPr>
              <a:t> 15 кВт </a:t>
            </a:r>
            <a:r>
              <a:rPr lang="ru-RU" sz="1000">
                <a:solidFill>
                  <a:srgbClr val="FF0000"/>
                </a:solidFill>
              </a:rPr>
              <a:t>(с учетом ранее присоединенных энергопринимающих устройств), которые используются для бытовых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и иных нужд, не связанных с осуществлением предпринимательской деятельности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5606" name="Овал 23"/>
          <p:cNvSpPr>
            <a:spLocks noChangeArrowheads="1"/>
          </p:cNvSpPr>
          <p:nvPr/>
        </p:nvSpPr>
        <p:spPr bwMode="auto">
          <a:xfrm>
            <a:off x="3071813" y="4929188"/>
            <a:ext cx="3071812" cy="12144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solidFill>
                  <a:srgbClr val="FF0000"/>
                </a:solidFill>
              </a:rPr>
              <a:t>Все остальные заявители, не попавшие в п.12 – 14 Правил </a:t>
            </a:r>
          </a:p>
        </p:txBody>
      </p:sp>
      <p:sp>
        <p:nvSpPr>
          <p:cNvPr id="25607" name="Скругленный прямоугольник 24"/>
          <p:cNvSpPr>
            <a:spLocks noChangeArrowheads="1"/>
          </p:cNvSpPr>
          <p:nvPr/>
        </p:nvSpPr>
        <p:spPr bwMode="auto">
          <a:xfrm>
            <a:off x="2928938" y="928688"/>
            <a:ext cx="3214687" cy="571500"/>
          </a:xfrm>
          <a:prstGeom prst="roundRect">
            <a:avLst>
              <a:gd name="adj" fmla="val 16667"/>
            </a:avLst>
          </a:prstGeom>
          <a:solidFill>
            <a:srgbClr val="5BFFF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cs typeface="Times New Roman" pitchFamily="18" charset="0"/>
              </a:rPr>
              <a:t>Категории потребителей</a:t>
            </a:r>
          </a:p>
        </p:txBody>
      </p:sp>
      <p:sp>
        <p:nvSpPr>
          <p:cNvPr id="25608" name="TextBox 25"/>
          <p:cNvSpPr txBox="1">
            <a:spLocks noChangeArrowheads="1"/>
          </p:cNvSpPr>
          <p:nvPr/>
        </p:nvSpPr>
        <p:spPr bwMode="auto">
          <a:xfrm>
            <a:off x="1152525" y="1643063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 Правил</a:t>
            </a:r>
          </a:p>
        </p:txBody>
      </p:sp>
      <p:sp>
        <p:nvSpPr>
          <p:cNvPr id="25609" name="TextBox 26"/>
          <p:cNvSpPr txBox="1">
            <a:spLocks noChangeArrowheads="1"/>
          </p:cNvSpPr>
          <p:nvPr/>
        </p:nvSpPr>
        <p:spPr bwMode="auto">
          <a:xfrm>
            <a:off x="6786563" y="1500188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12.1 Правил</a:t>
            </a:r>
          </a:p>
        </p:txBody>
      </p:sp>
      <p:sp>
        <p:nvSpPr>
          <p:cNvPr id="25610" name="TextBox 27"/>
          <p:cNvSpPr txBox="1">
            <a:spLocks noChangeArrowheads="1"/>
          </p:cNvSpPr>
          <p:nvPr/>
        </p:nvSpPr>
        <p:spPr bwMode="auto">
          <a:xfrm>
            <a:off x="6858000" y="3286125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13 Правил</a:t>
            </a:r>
          </a:p>
        </p:txBody>
      </p:sp>
      <p:sp>
        <p:nvSpPr>
          <p:cNvPr id="25611" name="TextBox 28"/>
          <p:cNvSpPr txBox="1">
            <a:spLocks noChangeArrowheads="1"/>
          </p:cNvSpPr>
          <p:nvPr/>
        </p:nvSpPr>
        <p:spPr bwMode="auto">
          <a:xfrm>
            <a:off x="1143000" y="3195638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14 Правил</a:t>
            </a:r>
          </a:p>
        </p:txBody>
      </p:sp>
      <p:sp>
        <p:nvSpPr>
          <p:cNvPr id="25612" name="TextBox 29"/>
          <p:cNvSpPr txBox="1">
            <a:spLocks noChangeArrowheads="1"/>
          </p:cNvSpPr>
          <p:nvPr/>
        </p:nvSpPr>
        <p:spPr bwMode="auto">
          <a:xfrm>
            <a:off x="4000500" y="4714875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9 Правил</a:t>
            </a:r>
          </a:p>
        </p:txBody>
      </p:sp>
      <p:sp>
        <p:nvSpPr>
          <p:cNvPr id="25613" name="Стрелка вниз 30"/>
          <p:cNvSpPr>
            <a:spLocks noChangeArrowheads="1"/>
          </p:cNvSpPr>
          <p:nvPr/>
        </p:nvSpPr>
        <p:spPr bwMode="auto">
          <a:xfrm>
            <a:off x="4462463" y="1500188"/>
            <a:ext cx="142875" cy="321468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14" name="Стрелка вниз 31"/>
          <p:cNvSpPr>
            <a:spLocks noChangeArrowheads="1"/>
          </p:cNvSpPr>
          <p:nvPr/>
        </p:nvSpPr>
        <p:spPr bwMode="auto">
          <a:xfrm rot="-5400000">
            <a:off x="5143500" y="1857375"/>
            <a:ext cx="142875" cy="12858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15" name="Стрелка вниз 32"/>
          <p:cNvSpPr>
            <a:spLocks noChangeArrowheads="1"/>
          </p:cNvSpPr>
          <p:nvPr/>
        </p:nvSpPr>
        <p:spPr bwMode="auto">
          <a:xfrm rot="-5400000">
            <a:off x="5143500" y="3500438"/>
            <a:ext cx="142875" cy="12858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16" name="Стрелка вниз 33"/>
          <p:cNvSpPr>
            <a:spLocks noChangeArrowheads="1"/>
          </p:cNvSpPr>
          <p:nvPr/>
        </p:nvSpPr>
        <p:spPr bwMode="auto">
          <a:xfrm rot="5400000">
            <a:off x="3786188" y="1857375"/>
            <a:ext cx="142875" cy="12858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17" name="Стрелка вниз 34"/>
          <p:cNvSpPr>
            <a:spLocks noChangeArrowheads="1"/>
          </p:cNvSpPr>
          <p:nvPr/>
        </p:nvSpPr>
        <p:spPr bwMode="auto">
          <a:xfrm rot="5400000">
            <a:off x="3750469" y="3464719"/>
            <a:ext cx="142875" cy="1357313"/>
          </a:xfrm>
          <a:prstGeom prst="downArrow">
            <a:avLst>
              <a:gd name="adj1" fmla="val 50000"/>
              <a:gd name="adj2" fmla="val 5000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561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80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5619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873F975-4835-43DD-ACFB-9D36D20F5F90}" type="slidenum">
              <a:rPr lang="ru-RU">
                <a:solidFill>
                  <a:schemeClr val="bg1"/>
                </a:solidFill>
              </a:rPr>
              <a:pPr algn="r"/>
              <a:t>4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9"/>
          <p:cNvSpPr>
            <a:spLocks noChangeArrowheads="1"/>
          </p:cNvSpPr>
          <p:nvPr/>
        </p:nvSpPr>
        <p:spPr bwMode="auto">
          <a:xfrm>
            <a:off x="4214813" y="3929063"/>
            <a:ext cx="2643187" cy="5715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Юр. лица или ИП, </a:t>
            </a:r>
            <a:r>
              <a:rPr lang="en-US" sz="1000">
                <a:solidFill>
                  <a:srgbClr val="FF0000"/>
                </a:solidFill>
              </a:rPr>
              <a:t>P </a:t>
            </a:r>
            <a:r>
              <a:rPr lang="ru-RU" sz="1000">
                <a:solidFill>
                  <a:srgbClr val="FF0000"/>
                </a:solidFill>
              </a:rPr>
              <a:t>150 кВт </a:t>
            </a:r>
            <a:r>
              <a:rPr lang="en-US" sz="1000">
                <a:solidFill>
                  <a:srgbClr val="FF0000"/>
                </a:solidFill>
              </a:rPr>
              <a:t>&lt; </a:t>
            </a:r>
            <a:r>
              <a:rPr lang="ru-RU" sz="1000">
                <a:solidFill>
                  <a:srgbClr val="FF0000"/>
                </a:solidFill>
              </a:rPr>
              <a:t>670 кВт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6626" name="Rectangle 19"/>
          <p:cNvSpPr>
            <a:spLocks noChangeArrowheads="1"/>
          </p:cNvSpPr>
          <p:nvPr/>
        </p:nvSpPr>
        <p:spPr bwMode="auto">
          <a:xfrm>
            <a:off x="2033588" y="4214813"/>
            <a:ext cx="1928812" cy="1281112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Юр. лица или ИП в целях ТП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по 1 источнику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электроснабжения,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Рмакс</a:t>
            </a:r>
            <a:r>
              <a:rPr lang="en-US" sz="1000">
                <a:solidFill>
                  <a:srgbClr val="FF0000"/>
                </a:solidFill>
              </a:rPr>
              <a:t> &lt;=</a:t>
            </a:r>
            <a:r>
              <a:rPr lang="ru-RU" sz="1000">
                <a:solidFill>
                  <a:srgbClr val="FF0000"/>
                </a:solidFill>
              </a:rPr>
              <a:t> 150 кВт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(с учетом ранее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Присоединенных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энергопринимающих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устройств)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6627" name="Rectangle 19"/>
          <p:cNvSpPr>
            <a:spLocks noChangeArrowheads="1"/>
          </p:cNvSpPr>
          <p:nvPr/>
        </p:nvSpPr>
        <p:spPr bwMode="auto">
          <a:xfrm>
            <a:off x="142875" y="1571625"/>
            <a:ext cx="3857625" cy="5715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Заявители в целях временного (на срок не более 6 мес.) ТП для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обеспечения э/э передвижных объектов, Рмакс</a:t>
            </a:r>
            <a:r>
              <a:rPr lang="en-US" sz="1000">
                <a:solidFill>
                  <a:srgbClr val="FF0000"/>
                </a:solidFill>
              </a:rPr>
              <a:t> &lt;=</a:t>
            </a:r>
            <a:r>
              <a:rPr lang="ru-RU" sz="1000">
                <a:solidFill>
                  <a:srgbClr val="FF0000"/>
                </a:solidFill>
              </a:rPr>
              <a:t> 150 кВт (с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учетом ранее присоединенных энергопринимающих устройств)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6628" name="Rectangle 19"/>
          <p:cNvSpPr>
            <a:spLocks noChangeArrowheads="1"/>
          </p:cNvSpPr>
          <p:nvPr/>
        </p:nvSpPr>
        <p:spPr bwMode="auto">
          <a:xfrm>
            <a:off x="268288" y="4687888"/>
            <a:ext cx="1749425" cy="18923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Физ. лица, Рмакс</a:t>
            </a:r>
            <a:r>
              <a:rPr lang="en-US" sz="1000">
                <a:solidFill>
                  <a:srgbClr val="FF0000"/>
                </a:solidFill>
              </a:rPr>
              <a:t> &lt;=</a:t>
            </a:r>
            <a:r>
              <a:rPr lang="ru-RU" sz="1000">
                <a:solidFill>
                  <a:srgbClr val="FF0000"/>
                </a:solidFill>
              </a:rPr>
              <a:t> 15 кВт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включительно (с учетом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ранее присоединенных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энергопринимающих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устройств),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которые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используются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для бытовых и иных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нужд, не связанных с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осуществлением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предпринимательской 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деятельности</a:t>
            </a:r>
            <a:endParaRPr lang="ru-RU" sz="1000" b="1">
              <a:solidFill>
                <a:srgbClr val="FF0000"/>
              </a:solidFill>
            </a:endParaRPr>
          </a:p>
        </p:txBody>
      </p:sp>
      <p:sp>
        <p:nvSpPr>
          <p:cNvPr id="26629" name="Скругленный прямоугольник 16"/>
          <p:cNvSpPr>
            <a:spLocks noChangeArrowheads="1"/>
          </p:cNvSpPr>
          <p:nvPr/>
        </p:nvSpPr>
        <p:spPr bwMode="auto">
          <a:xfrm>
            <a:off x="2928938" y="785813"/>
            <a:ext cx="3214687" cy="357187"/>
          </a:xfrm>
          <a:prstGeom prst="roundRect">
            <a:avLst>
              <a:gd name="adj" fmla="val 16667"/>
            </a:avLst>
          </a:prstGeom>
          <a:solidFill>
            <a:srgbClr val="5BFFF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cs typeface="Times New Roman" pitchFamily="18" charset="0"/>
              </a:rPr>
              <a:t>Категории потребителей</a:t>
            </a:r>
          </a:p>
        </p:txBody>
      </p:sp>
      <p:sp>
        <p:nvSpPr>
          <p:cNvPr id="26630" name="Rectangle 2"/>
          <p:cNvSpPr txBox="1">
            <a:spLocks noChangeArrowheads="1"/>
          </p:cNvSpPr>
          <p:nvPr/>
        </p:nvSpPr>
        <p:spPr bwMode="auto">
          <a:xfrm>
            <a:off x="1230313" y="344488"/>
            <a:ext cx="755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r>
              <a:rPr lang="ru-RU" b="1">
                <a:solidFill>
                  <a:srgbClr val="000099"/>
                </a:solidFill>
              </a:rPr>
              <a:t>ПП РФ 861 от 27.</a:t>
            </a:r>
            <a:r>
              <a:rPr lang="en-US" b="1">
                <a:solidFill>
                  <a:srgbClr val="000099"/>
                </a:solidFill>
              </a:rPr>
              <a:t>12</a:t>
            </a:r>
            <a:r>
              <a:rPr lang="ru-RU" b="1">
                <a:solidFill>
                  <a:srgbClr val="000099"/>
                </a:solidFill>
              </a:rPr>
              <a:t>.200</a:t>
            </a:r>
            <a:r>
              <a:rPr lang="en-US" b="1">
                <a:solidFill>
                  <a:srgbClr val="000099"/>
                </a:solidFill>
              </a:rPr>
              <a:t>4 </a:t>
            </a:r>
            <a:r>
              <a:rPr lang="ru-RU" b="1">
                <a:solidFill>
                  <a:srgbClr val="000099"/>
                </a:solidFill>
              </a:rPr>
              <a:t>г. </a:t>
            </a:r>
          </a:p>
        </p:txBody>
      </p:sp>
      <p:sp>
        <p:nvSpPr>
          <p:cNvPr id="26631" name="Стрелка вправо 19"/>
          <p:cNvSpPr>
            <a:spLocks noChangeArrowheads="1"/>
          </p:cNvSpPr>
          <p:nvPr/>
        </p:nvSpPr>
        <p:spPr bwMode="auto">
          <a:xfrm>
            <a:off x="214313" y="3000375"/>
            <a:ext cx="8715375" cy="142875"/>
          </a:xfrm>
          <a:prstGeom prst="rightArrow">
            <a:avLst>
              <a:gd name="adj1" fmla="val 50000"/>
              <a:gd name="adj2" fmla="val 4998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32" name="TextBox 20"/>
          <p:cNvSpPr txBox="1">
            <a:spLocks noChangeArrowheads="1"/>
          </p:cNvSpPr>
          <p:nvPr/>
        </p:nvSpPr>
        <p:spPr bwMode="auto">
          <a:xfrm>
            <a:off x="8286750" y="2714625"/>
            <a:ext cx="12144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Мощность</a:t>
            </a:r>
          </a:p>
        </p:txBody>
      </p:sp>
      <p:sp>
        <p:nvSpPr>
          <p:cNvPr id="26633" name="Овал 22"/>
          <p:cNvSpPr>
            <a:spLocks noChangeArrowheads="1"/>
          </p:cNvSpPr>
          <p:nvPr/>
        </p:nvSpPr>
        <p:spPr bwMode="auto">
          <a:xfrm>
            <a:off x="1785938" y="2971800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34" name="Овал 23"/>
          <p:cNvSpPr>
            <a:spLocks noChangeArrowheads="1"/>
          </p:cNvSpPr>
          <p:nvPr/>
        </p:nvSpPr>
        <p:spPr bwMode="auto">
          <a:xfrm>
            <a:off x="4000500" y="29908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35" name="Овал 24"/>
          <p:cNvSpPr>
            <a:spLocks noChangeArrowheads="1"/>
          </p:cNvSpPr>
          <p:nvPr/>
        </p:nvSpPr>
        <p:spPr bwMode="auto">
          <a:xfrm>
            <a:off x="6715125" y="300037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36" name="TextBox 25"/>
          <p:cNvSpPr txBox="1">
            <a:spLocks noChangeArrowheads="1"/>
          </p:cNvSpPr>
          <p:nvPr/>
        </p:nvSpPr>
        <p:spPr bwMode="auto">
          <a:xfrm>
            <a:off x="1571625" y="2714625"/>
            <a:ext cx="785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15 кВт</a:t>
            </a:r>
          </a:p>
        </p:txBody>
      </p:sp>
      <p:sp>
        <p:nvSpPr>
          <p:cNvPr id="26637" name="TextBox 26"/>
          <p:cNvSpPr txBox="1">
            <a:spLocks noChangeArrowheads="1"/>
          </p:cNvSpPr>
          <p:nvPr/>
        </p:nvSpPr>
        <p:spPr bwMode="auto">
          <a:xfrm>
            <a:off x="3786188" y="2714625"/>
            <a:ext cx="785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150 кВт</a:t>
            </a:r>
          </a:p>
        </p:txBody>
      </p:sp>
      <p:sp>
        <p:nvSpPr>
          <p:cNvPr id="26638" name="TextBox 27"/>
          <p:cNvSpPr txBox="1">
            <a:spLocks noChangeArrowheads="1"/>
          </p:cNvSpPr>
          <p:nvPr/>
        </p:nvSpPr>
        <p:spPr bwMode="auto">
          <a:xfrm>
            <a:off x="6486525" y="2714625"/>
            <a:ext cx="7858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100"/>
              <a:t>670 кВт</a:t>
            </a:r>
          </a:p>
        </p:txBody>
      </p:sp>
      <p:sp>
        <p:nvSpPr>
          <p:cNvPr id="26639" name="Правая фигурная скобка 28"/>
          <p:cNvSpPr>
            <a:spLocks/>
          </p:cNvSpPr>
          <p:nvPr/>
        </p:nvSpPr>
        <p:spPr bwMode="auto">
          <a:xfrm rot="5400000">
            <a:off x="321469" y="3107532"/>
            <a:ext cx="1500187" cy="1714500"/>
          </a:xfrm>
          <a:prstGeom prst="rightBrace">
            <a:avLst>
              <a:gd name="adj1" fmla="val 56667"/>
              <a:gd name="adj2" fmla="val 47222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40" name="Правая фигурная скобка 29"/>
          <p:cNvSpPr>
            <a:spLocks/>
          </p:cNvSpPr>
          <p:nvPr/>
        </p:nvSpPr>
        <p:spPr bwMode="auto">
          <a:xfrm rot="5400000">
            <a:off x="1678781" y="1750220"/>
            <a:ext cx="1000125" cy="3929062"/>
          </a:xfrm>
          <a:prstGeom prst="rightBrace">
            <a:avLst>
              <a:gd name="adj1" fmla="val 81863"/>
              <a:gd name="adj2" fmla="val 29769"/>
            </a:avLst>
          </a:prstGeom>
          <a:noFill/>
          <a:ln w="952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41" name="Правая фигурная скобка 30"/>
          <p:cNvSpPr>
            <a:spLocks/>
          </p:cNvSpPr>
          <p:nvPr/>
        </p:nvSpPr>
        <p:spPr bwMode="auto">
          <a:xfrm rot="-5400000">
            <a:off x="1893094" y="750094"/>
            <a:ext cx="571500" cy="3929062"/>
          </a:xfrm>
          <a:prstGeom prst="rightBrace">
            <a:avLst>
              <a:gd name="adj1" fmla="val 81036"/>
              <a:gd name="adj2" fmla="val 49403"/>
            </a:avLst>
          </a:prstGeom>
          <a:noFill/>
          <a:ln w="952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42" name="Правая фигурная скобка 31"/>
          <p:cNvSpPr>
            <a:spLocks/>
          </p:cNvSpPr>
          <p:nvPr/>
        </p:nvSpPr>
        <p:spPr bwMode="auto">
          <a:xfrm rot="5400000">
            <a:off x="5125244" y="2196307"/>
            <a:ext cx="714375" cy="2751137"/>
          </a:xfrm>
          <a:prstGeom prst="rightBrace">
            <a:avLst>
              <a:gd name="adj1" fmla="val 81872"/>
              <a:gd name="adj2" fmla="val 49532"/>
            </a:avLst>
          </a:prstGeom>
          <a:noFill/>
          <a:ln w="9525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000875" y="3643313"/>
            <a:ext cx="1928813" cy="5715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FF0000"/>
                </a:solidFill>
              </a:rPr>
              <a:t>Все остальные заявители, не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 попавшие в п.12 – 14 Правил </a:t>
            </a:r>
          </a:p>
        </p:txBody>
      </p:sp>
      <p:sp>
        <p:nvSpPr>
          <p:cNvPr id="26644" name="Правая фигурная скобка 33"/>
          <p:cNvSpPr>
            <a:spLocks/>
          </p:cNvSpPr>
          <p:nvPr/>
        </p:nvSpPr>
        <p:spPr bwMode="auto">
          <a:xfrm rot="5400000">
            <a:off x="4321969" y="-892968"/>
            <a:ext cx="428625" cy="8643937"/>
          </a:xfrm>
          <a:prstGeom prst="rightBrace">
            <a:avLst>
              <a:gd name="adj1" fmla="val 81880"/>
              <a:gd name="adj2" fmla="val 11213"/>
            </a:avLst>
          </a:prstGeom>
          <a:noFill/>
          <a:ln w="952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45" name="TextBox 34"/>
          <p:cNvSpPr txBox="1">
            <a:spLocks noChangeArrowheads="1"/>
          </p:cNvSpPr>
          <p:nvPr/>
        </p:nvSpPr>
        <p:spPr bwMode="auto">
          <a:xfrm>
            <a:off x="7358063" y="4214813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9 Правил</a:t>
            </a:r>
          </a:p>
        </p:txBody>
      </p:sp>
      <p:sp>
        <p:nvSpPr>
          <p:cNvPr id="26646" name="TextBox 35"/>
          <p:cNvSpPr txBox="1">
            <a:spLocks noChangeArrowheads="1"/>
          </p:cNvSpPr>
          <p:nvPr/>
        </p:nvSpPr>
        <p:spPr bwMode="auto">
          <a:xfrm>
            <a:off x="5000625" y="4510088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 Правил</a:t>
            </a:r>
          </a:p>
        </p:txBody>
      </p:sp>
      <p:sp>
        <p:nvSpPr>
          <p:cNvPr id="26647" name="TextBox 36"/>
          <p:cNvSpPr txBox="1">
            <a:spLocks noChangeArrowheads="1"/>
          </p:cNvSpPr>
          <p:nvPr/>
        </p:nvSpPr>
        <p:spPr bwMode="auto">
          <a:xfrm>
            <a:off x="2286000" y="5553075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12.1 Правил</a:t>
            </a:r>
          </a:p>
        </p:txBody>
      </p:sp>
      <p:sp>
        <p:nvSpPr>
          <p:cNvPr id="26648" name="TextBox 37"/>
          <p:cNvSpPr txBox="1">
            <a:spLocks noChangeArrowheads="1"/>
          </p:cNvSpPr>
          <p:nvPr/>
        </p:nvSpPr>
        <p:spPr bwMode="auto">
          <a:xfrm>
            <a:off x="1571625" y="1285875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13 Правил</a:t>
            </a:r>
          </a:p>
        </p:txBody>
      </p:sp>
      <p:sp>
        <p:nvSpPr>
          <p:cNvPr id="26649" name="TextBox 38"/>
          <p:cNvSpPr txBox="1">
            <a:spLocks noChangeArrowheads="1"/>
          </p:cNvSpPr>
          <p:nvPr/>
        </p:nvSpPr>
        <p:spPr bwMode="auto">
          <a:xfrm>
            <a:off x="500063" y="4429125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b="1"/>
              <a:t>П. 1</a:t>
            </a:r>
            <a:r>
              <a:rPr lang="en-US" sz="1200" b="1"/>
              <a:t>4</a:t>
            </a:r>
            <a:r>
              <a:rPr lang="ru-RU" sz="1200" b="1"/>
              <a:t> Правил</a:t>
            </a:r>
          </a:p>
        </p:txBody>
      </p:sp>
      <p:sp>
        <p:nvSpPr>
          <p:cNvPr id="26650" name="Правая фигурная скобка 43"/>
          <p:cNvSpPr>
            <a:spLocks/>
          </p:cNvSpPr>
          <p:nvPr/>
        </p:nvSpPr>
        <p:spPr bwMode="auto">
          <a:xfrm>
            <a:off x="3862388" y="1285875"/>
            <a:ext cx="571500" cy="4929188"/>
          </a:xfrm>
          <a:prstGeom prst="rightBrace">
            <a:avLst>
              <a:gd name="adj1" fmla="val 8345"/>
              <a:gd name="adj2" fmla="val 11935"/>
            </a:avLst>
          </a:prstGeom>
          <a:noFill/>
          <a:ln w="38100" algn="ctr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6651" name="Овал 45"/>
          <p:cNvSpPr>
            <a:spLocks noChangeArrowheads="1"/>
          </p:cNvSpPr>
          <p:nvPr/>
        </p:nvSpPr>
        <p:spPr bwMode="auto">
          <a:xfrm>
            <a:off x="4481513" y="1481138"/>
            <a:ext cx="2428875" cy="785812"/>
          </a:xfrm>
          <a:prstGeom prst="ellipse">
            <a:avLst/>
          </a:prstGeom>
          <a:solidFill>
            <a:srgbClr val="FF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/>
              <a:t>«Льготные» потребители</a:t>
            </a:r>
          </a:p>
        </p:txBody>
      </p:sp>
      <p:sp>
        <p:nvSpPr>
          <p:cNvPr id="2665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80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6653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DE51559-0C51-492E-8F9C-F5BEA854F779}" type="slidenum">
              <a:rPr lang="ru-RU">
                <a:solidFill>
                  <a:schemeClr val="bg1"/>
                </a:solidFill>
              </a:rPr>
              <a:pPr algn="r"/>
              <a:t>5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285750" y="844550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000" b="1">
                <a:solidFill>
                  <a:srgbClr val="C00000"/>
                </a:solidFill>
              </a:rPr>
              <a:t>1. Подача заявки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114425" y="1916113"/>
            <a:ext cx="8445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133350" y="1500188"/>
            <a:ext cx="8826500" cy="50323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Сетевая организация не вправе требовать представления сведений, не </a:t>
            </a:r>
          </a:p>
          <a:p>
            <a:pPr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предусмотренных настоящими правилами</a:t>
            </a: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119063" y="2282825"/>
            <a:ext cx="8824912" cy="503238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q"/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При отсутствии сведений в заявке, сетевая организация в течении 6 рабочих дней </a:t>
            </a:r>
          </a:p>
          <a:p>
            <a:pPr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с даты получения заявки уведомляет об этом заявителя </a:t>
            </a:r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119063" y="3357563"/>
            <a:ext cx="8824912" cy="2928937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В целях подготовки технических условий сетевая организация:</a:t>
            </a:r>
          </a:p>
          <a:p>
            <a:pPr>
              <a:defRPr/>
            </a:pPr>
            <a:endParaRPr lang="ru-RU" sz="1600" b="1" dirty="0">
              <a:latin typeface="Arial" pitchFamily="34" charset="0"/>
              <a:cs typeface="+mn-cs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в течение 5 рабочих дней с даты получения заявки направляет ее копию на </a:t>
            </a:r>
          </a:p>
          <a:p>
            <a:pPr marL="342900" indent="-342900"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рассмотрение  системному оператору (за исключением заявок, поданных </a:t>
            </a:r>
          </a:p>
          <a:p>
            <a:pPr marL="342900" indent="-342900"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заявителями, указанными в пунктах 12.1 - 14 и 34 настоящих Правил)</a:t>
            </a:r>
            <a:r>
              <a:rPr lang="en-US" sz="1600" b="1" dirty="0">
                <a:latin typeface="Arial" pitchFamily="34" charset="0"/>
                <a:cs typeface="+mn-cs"/>
              </a:rPr>
              <a:t>;</a:t>
            </a:r>
            <a:endParaRPr lang="ru-RU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2. в течение 10 рабочих дней с даты получения заявки направляет в вышестоящую</a:t>
            </a: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сетевую организацию информацию о планируемом технологическом присоединении, </a:t>
            </a: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содержащую указание на максимальную мощность, характер нагрузки, категорию </a:t>
            </a: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надежности электроснабжения.</a:t>
            </a:r>
          </a:p>
          <a:p>
            <a:pPr>
              <a:defRPr/>
            </a:pPr>
            <a:endParaRPr lang="ru-RU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endParaRPr lang="ru-RU" sz="1600" b="1" dirty="0">
              <a:solidFill>
                <a:schemeClr val="bg1">
                  <a:lumMod val="10000"/>
                </a:schemeClr>
              </a:solidFill>
              <a:cs typeface="+mn-cs"/>
            </a:endParaRP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252413"/>
            <a:ext cx="7556500" cy="461962"/>
          </a:xfr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ПП РФ 861 от 27.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12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.200</a:t>
            </a:r>
            <a:r>
              <a:rPr lang="en-US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4 </a:t>
            </a:r>
            <a:r>
              <a:rPr lang="ru-RU" sz="2400" b="1" kern="1200" dirty="0" smtClean="0">
                <a:solidFill>
                  <a:srgbClr val="000099"/>
                </a:solidFill>
                <a:ea typeface="+mn-ea"/>
                <a:cs typeface="+mn-cs"/>
              </a:rPr>
              <a:t>г. </a:t>
            </a:r>
          </a:p>
        </p:txBody>
      </p:sp>
      <p:sp>
        <p:nvSpPr>
          <p:cNvPr id="2970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9704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0F2CFE2-6F08-4B19-AD24-7F996B588C8E}" type="slidenum">
              <a:rPr lang="ru-RU">
                <a:solidFill>
                  <a:schemeClr val="bg1"/>
                </a:solidFill>
              </a:rPr>
              <a:pPr algn="r"/>
              <a:t>6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879475" y="928688"/>
            <a:ext cx="7556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2. Заключение договора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84150" y="1500188"/>
            <a:ext cx="8805863" cy="1571625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 </a:t>
            </a:r>
            <a:r>
              <a:rPr lang="ru-RU" sz="1600" b="1" dirty="0">
                <a:latin typeface="Arial" pitchFamily="34" charset="0"/>
                <a:cs typeface="+mn-cs"/>
              </a:rPr>
              <a:t>Сетевая организация направляет заявителю для подписания заполненный и</a:t>
            </a:r>
            <a:endParaRPr lang="en-US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 подписанный ею проект договора в 2 экземплярах и технические условия как </a:t>
            </a:r>
            <a:endParaRPr lang="en-US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Неотъемлемое приложение к договору в течение 30 дней со дня получения заявки, </a:t>
            </a:r>
            <a:endParaRPr lang="en-US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а при присоединении по индивидуальному проекту - со дня утверждения размера </a:t>
            </a:r>
            <a:endParaRPr lang="en-US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платы за технологическое присоединение уполномоченным органом </a:t>
            </a:r>
            <a:endParaRPr lang="en-US" sz="1600" b="1" dirty="0"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ru-RU" sz="1600" b="1" dirty="0">
                <a:latin typeface="Arial" pitchFamily="34" charset="0"/>
                <a:cs typeface="+mn-cs"/>
              </a:rPr>
              <a:t>исполнительной власти в области государственного регулирования тарифов.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28600" y="3286125"/>
            <a:ext cx="8772525" cy="747713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При сложном характере технологического присоединения срок направления </a:t>
            </a:r>
          </a:p>
          <a:p>
            <a:pPr>
              <a:defRPr/>
            </a:pP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cs typeface="+mn-cs"/>
              </a:rPr>
              <a:t>Договора может быть увеличен на срок согласования ТУ с системным оператором </a:t>
            </a:r>
          </a:p>
        </p:txBody>
      </p:sp>
      <p:sp>
        <p:nvSpPr>
          <p:cNvPr id="307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30725" name="Rectangle 2"/>
          <p:cNvSpPr txBox="1">
            <a:spLocks noChangeArrowheads="1"/>
          </p:cNvSpPr>
          <p:nvPr/>
        </p:nvSpPr>
        <p:spPr bwMode="auto">
          <a:xfrm>
            <a:off x="1516063" y="252413"/>
            <a:ext cx="755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r>
              <a:rPr lang="ru-RU" sz="2400" b="1">
                <a:solidFill>
                  <a:srgbClr val="000099"/>
                </a:solidFill>
              </a:rPr>
              <a:t>ПП РФ 861 от 27.</a:t>
            </a:r>
            <a:r>
              <a:rPr lang="en-US" sz="2400" b="1">
                <a:solidFill>
                  <a:srgbClr val="000099"/>
                </a:solidFill>
              </a:rPr>
              <a:t>12</a:t>
            </a:r>
            <a:r>
              <a:rPr lang="ru-RU" sz="2400" b="1">
                <a:solidFill>
                  <a:srgbClr val="000099"/>
                </a:solidFill>
              </a:rPr>
              <a:t>.200</a:t>
            </a:r>
            <a:r>
              <a:rPr lang="en-US" sz="2400" b="1">
                <a:solidFill>
                  <a:srgbClr val="000099"/>
                </a:solidFill>
              </a:rPr>
              <a:t>4 </a:t>
            </a:r>
            <a:r>
              <a:rPr lang="ru-RU" sz="2400" b="1">
                <a:solidFill>
                  <a:srgbClr val="000099"/>
                </a:solidFill>
              </a:rPr>
              <a:t>г. </a:t>
            </a:r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214313" y="4286250"/>
            <a:ext cx="8772525" cy="1071563"/>
          </a:xfrm>
          <a:prstGeom prst="rect">
            <a:avLst/>
          </a:prstGeom>
          <a:solidFill>
            <a:srgbClr val="FFFF99"/>
          </a:solidFill>
          <a:ln w="254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/>
              <a:t>В случае ненаправления заявителем подписанного проекта договора либо</a:t>
            </a:r>
            <a:endParaRPr lang="en-US" sz="1600" b="1"/>
          </a:p>
          <a:p>
            <a:r>
              <a:rPr lang="ru-RU" sz="1600" b="1"/>
              <a:t> мотивированного отказа от его подписания, но не ранее чем через 60 дней со дня</a:t>
            </a:r>
            <a:endParaRPr lang="en-US" sz="1600" b="1"/>
          </a:p>
          <a:p>
            <a:r>
              <a:rPr lang="ru-RU" sz="1600" b="1"/>
              <a:t> получения заявителем подписанного сетевой организацией проекта договора и</a:t>
            </a:r>
            <a:endParaRPr lang="en-US" sz="1600" b="1"/>
          </a:p>
          <a:p>
            <a:r>
              <a:rPr lang="ru-RU" sz="1600" b="1"/>
              <a:t> технических условий, поданная этим заявителем заявка аннулируется.</a:t>
            </a:r>
          </a:p>
        </p:txBody>
      </p:sp>
      <p:sp>
        <p:nvSpPr>
          <p:cNvPr id="30727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51B5129-0C07-4569-857A-88F5A98DF2F7}" type="slidenum">
              <a:rPr lang="ru-RU">
                <a:solidFill>
                  <a:schemeClr val="bg1"/>
                </a:solidFill>
              </a:rPr>
              <a:pPr algn="r"/>
              <a:t>7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2225" y="1125538"/>
            <a:ext cx="9001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Размер платы за ТП в соответствии   с законодательством РФ (п.16д);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Ответственность сторон за несоблюдение договора ТП (п.16в);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Неустойка (произведение  0.014 ставки рефинансирования ЦБ  и общего размера платы за ТП по договору за каждый день просрочки);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cs typeface="+mn-cs"/>
              </a:rPr>
              <a:t>Право заявителя расторгнуть договор в одностороннем  порядке;</a:t>
            </a:r>
            <a:endParaRPr lang="ru-RU" sz="16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Граница балансовой и эксплуатационной ответственности сторон (п.16г);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Порядок оплаты  для юр.лиц </a:t>
            </a: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+mn-cs"/>
              </a:rPr>
              <a:t>от 15 кВт </a:t>
            </a: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до 150 кВт (15%,30%,45%,10%) (п.16.2);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Порядок оплаты для заявителей до 670 кВт (10%, 30%,20%,30%,10%)</a:t>
            </a:r>
            <a:r>
              <a:rPr lang="en-US" sz="1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;</a:t>
            </a:r>
            <a:endParaRPr lang="ru-RU" sz="16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+mn-cs"/>
              </a:rPr>
              <a:t>Рассрочка платежа на 3 года после подключения (п. 17);</a:t>
            </a:r>
          </a:p>
          <a:p>
            <a:pPr eaLnBrk="0" hangingPunct="0">
              <a:defRPr/>
            </a:pPr>
            <a:endParaRPr lang="ru-RU" sz="16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342900" indent="-342900" eaLnBrk="0" hangingPunct="0">
              <a:defRPr/>
            </a:pPr>
            <a:endParaRPr lang="ru-RU" sz="1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1338" y="220663"/>
            <a:ext cx="45005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hangingPunct="0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008080"/>
                </a:solidFill>
                <a:ea typeface="+mj-ea"/>
                <a:cs typeface="Arial" pitchFamily="34" charset="0"/>
              </a:rPr>
              <a:t>Договор ТП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81088" y="252413"/>
            <a:ext cx="5929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Существенные условия договора ТП (п.16)</a:t>
            </a:r>
            <a:r>
              <a:rPr lang="en-US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: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928794" y="3714752"/>
            <a:ext cx="428628" cy="25003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/>
          <a:lstStyle/>
          <a:p>
            <a:pPr algn="ctr">
              <a:defRPr/>
            </a:pPr>
            <a:r>
              <a:rPr lang="ru-RU" sz="1600" b="1" dirty="0">
                <a:cs typeface="+mn-cs"/>
              </a:rPr>
              <a:t>Заявка</a:t>
            </a:r>
          </a:p>
        </p:txBody>
      </p:sp>
      <p:sp>
        <p:nvSpPr>
          <p:cNvPr id="27" name="Стрелка вправо 26"/>
          <p:cNvSpPr/>
          <p:nvPr/>
        </p:nvSpPr>
        <p:spPr bwMode="auto">
          <a:xfrm>
            <a:off x="428625" y="3786188"/>
            <a:ext cx="1357313" cy="92868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Заявитель 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до 670 кВт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8072430" y="3500438"/>
            <a:ext cx="428660" cy="278608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/>
          <a:lstStyle/>
          <a:p>
            <a:pPr algn="ctr">
              <a:defRPr/>
            </a:pPr>
            <a:r>
              <a:rPr lang="ru-RU" sz="1600" b="1" dirty="0">
                <a:cs typeface="+mn-cs"/>
              </a:rPr>
              <a:t>Подача напряжения</a:t>
            </a:r>
          </a:p>
        </p:txBody>
      </p:sp>
      <p:sp>
        <p:nvSpPr>
          <p:cNvPr id="31751" name="Стрелка вправо 28"/>
          <p:cNvSpPr>
            <a:spLocks noChangeArrowheads="1"/>
          </p:cNvSpPr>
          <p:nvPr/>
        </p:nvSpPr>
        <p:spPr bwMode="auto">
          <a:xfrm>
            <a:off x="2387600" y="4429125"/>
            <a:ext cx="1428750" cy="10715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/>
              <a:t>30 </a:t>
            </a:r>
          </a:p>
          <a:p>
            <a:pPr algn="ctr"/>
            <a:r>
              <a:rPr lang="ru-RU" sz="1600" b="1"/>
              <a:t> дней</a:t>
            </a:r>
          </a:p>
        </p:txBody>
      </p:sp>
      <p:sp>
        <p:nvSpPr>
          <p:cNvPr id="30" name="Стрелка вправо 29"/>
          <p:cNvSpPr/>
          <p:nvPr/>
        </p:nvSpPr>
        <p:spPr bwMode="auto">
          <a:xfrm>
            <a:off x="5072063" y="4929188"/>
            <a:ext cx="2928937" cy="150018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/>
              <a:t>2 года </a:t>
            </a:r>
          </a:p>
          <a:p>
            <a:pPr algn="ctr">
              <a:defRPr/>
            </a:pPr>
            <a:r>
              <a:rPr lang="ru-RU" sz="1000" dirty="0"/>
              <a:t>если иные сроки (но не более 4 лет) не предусмотрены соответствующей ИП</a:t>
            </a:r>
          </a:p>
        </p:txBody>
      </p:sp>
      <p:sp>
        <p:nvSpPr>
          <p:cNvPr id="31" name="Стрелка вправо 30"/>
          <p:cNvSpPr/>
          <p:nvPr/>
        </p:nvSpPr>
        <p:spPr bwMode="auto">
          <a:xfrm>
            <a:off x="357188" y="5143500"/>
            <a:ext cx="1571625" cy="10001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Заявитель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не менее 670 кВт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 bwMode="auto">
          <a:xfrm>
            <a:off x="5072063" y="3643313"/>
            <a:ext cx="2857500" cy="128587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1 год 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если более короткие сроки 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не предусмотрены ИП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85750" y="3357563"/>
            <a:ext cx="750093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hangingPunct="0">
              <a:spcBef>
                <a:spcPts val="0"/>
              </a:spcBef>
              <a:defRPr/>
            </a:pP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1. Присоединение  потребителей до 670 кВт и более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000496" y="3714752"/>
            <a:ext cx="857256" cy="22860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Проект  договора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 ТП+ТУ</a:t>
            </a:r>
          </a:p>
        </p:txBody>
      </p:sp>
      <p:sp>
        <p:nvSpPr>
          <p:cNvPr id="31757" name="TextBox 15"/>
          <p:cNvSpPr txBox="1">
            <a:spLocks noChangeArrowheads="1"/>
          </p:cNvSpPr>
          <p:nvPr/>
        </p:nvSpPr>
        <p:spPr bwMode="auto">
          <a:xfrm rot="-5400000">
            <a:off x="2838450" y="4695825"/>
            <a:ext cx="2097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 i="1" u="sng">
                <a:solidFill>
                  <a:srgbClr val="FF0000"/>
                </a:solidFill>
              </a:rPr>
              <a:t>Подписанные</a:t>
            </a:r>
          </a:p>
        </p:txBody>
      </p:sp>
      <p:sp>
        <p:nvSpPr>
          <p:cNvPr id="3175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1759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249CE86D-3BCA-4BB4-9DD3-6E7A5DA83F8E}" type="slidenum">
              <a:rPr lang="ru-RU">
                <a:solidFill>
                  <a:schemeClr val="bg1"/>
                </a:solidFill>
              </a:rPr>
              <a:pPr algn="r"/>
              <a:t>8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29375" y="214313"/>
            <a:ext cx="2357438" cy="428625"/>
          </a:xfrm>
        </p:spPr>
        <p:txBody>
          <a:bodyPr/>
          <a:lstStyle/>
          <a:p>
            <a:pPr algn="r">
              <a:defRPr/>
            </a:pPr>
            <a:r>
              <a:rPr lang="ru-RU" sz="2000" b="1" kern="1200" dirty="0" smtClean="0">
                <a:solidFill>
                  <a:schemeClr val="accent1">
                    <a:lumMod val="50000"/>
                  </a:schemeClr>
                </a:solidFill>
              </a:rPr>
              <a:t>   Процедура ТП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42875" y="857250"/>
            <a:ext cx="8001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1.    Сетевая организация не имеет права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отказывать в ТП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00063" y="1428750"/>
            <a:ext cx="9001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физ. лицам с бытовой нагрузкой до 15 кВт;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юр.лицам и индивидуальным предпринимателям с максимальной  мощностью </a:t>
            </a:r>
          </a:p>
          <a:p>
            <a:pPr eaLnBrk="0" hangingPunct="0"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присоединения до 150 кВт при присоединении по одному источнику электроснабжения;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заявителям, желающим  снизить в пользу иных владельцев, объем присоединенной  мощности.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 </a:t>
            </a:r>
          </a:p>
          <a:p>
            <a:pPr eaLnBrk="0" hangingPunct="0">
              <a:defRPr/>
            </a:pPr>
            <a:endParaRPr lang="ru-RU" sz="1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ru-RU" sz="1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 bwMode="auto">
          <a:xfrm>
            <a:off x="142875" y="4429125"/>
            <a:ext cx="90011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4. Заявитель может не разрабатывать ПСД в соотв. </a:t>
            </a:r>
            <a:r>
              <a:rPr lang="ru-RU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закон. РФ о градостроении; </a:t>
            </a:r>
          </a:p>
        </p:txBody>
      </p:sp>
      <p:sp>
        <p:nvSpPr>
          <p:cNvPr id="36" name="Заголовок 1"/>
          <p:cNvSpPr txBox="1">
            <a:spLocks/>
          </p:cNvSpPr>
          <p:nvPr/>
        </p:nvSpPr>
        <p:spPr bwMode="auto">
          <a:xfrm>
            <a:off x="71438" y="4868863"/>
            <a:ext cx="82867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6. Отдельные требования к ТУ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для физ.лиц до 15 кВт и юр.лиц до 100 кВт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285750" y="5500688"/>
            <a:ext cx="8715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В ТУ указывается: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1400" b="1" i="1" u="sng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распределение обязанностей сторон!</a:t>
            </a: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Обоснованные требования  к усилению существующей сети, </a:t>
            </a:r>
            <a:endParaRPr lang="ru-RU" sz="1400" b="1" i="1" u="sng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ru-RU" sz="1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ru-RU" sz="1400" b="1" i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313" y="2876550"/>
            <a:ext cx="8715375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3. Установлены правила выбора Заказчиком сетевой организации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33800" name="Группа 85"/>
          <p:cNvGrpSpPr>
            <a:grpSpLocks/>
          </p:cNvGrpSpPr>
          <p:nvPr/>
        </p:nvGrpSpPr>
        <p:grpSpPr bwMode="auto">
          <a:xfrm>
            <a:off x="928688" y="3071813"/>
            <a:ext cx="1500187" cy="1285875"/>
            <a:chOff x="535720" y="3385343"/>
            <a:chExt cx="2250330" cy="2186797"/>
          </a:xfrm>
        </p:grpSpPr>
        <p:sp>
          <p:nvSpPr>
            <p:cNvPr id="33818" name="Овал 16"/>
            <p:cNvSpPr>
              <a:spLocks noChangeArrowheads="1"/>
            </p:cNvSpPr>
            <p:nvPr/>
          </p:nvSpPr>
          <p:spPr bwMode="auto">
            <a:xfrm>
              <a:off x="642910" y="3500438"/>
              <a:ext cx="2143140" cy="207170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3381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42" y="4214818"/>
              <a:ext cx="195262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2" name="Прямая соединительная линия 41"/>
            <p:cNvCxnSpPr>
              <a:stCxn id="33818" idx="1"/>
              <a:endCxn id="33818" idx="7"/>
            </p:cNvCxnSpPr>
            <p:nvPr/>
          </p:nvCxnSpPr>
          <p:spPr bwMode="auto">
            <a:xfrm rot="5400000" flipH="1" flipV="1">
              <a:off x="1714464" y="3046549"/>
              <a:ext cx="0" cy="15145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Прямая соединительная линия 42"/>
            <p:cNvCxnSpPr>
              <a:stCxn id="33818" idx="3"/>
              <a:endCxn id="33818" idx="5"/>
            </p:cNvCxnSpPr>
            <p:nvPr/>
          </p:nvCxnSpPr>
          <p:spPr bwMode="auto">
            <a:xfrm rot="16200000" flipH="1">
              <a:off x="1714464" y="4512514"/>
              <a:ext cx="0" cy="15145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Заголовок 1"/>
            <p:cNvSpPr txBox="1">
              <a:spLocks/>
            </p:cNvSpPr>
            <p:nvPr/>
          </p:nvSpPr>
          <p:spPr bwMode="auto">
            <a:xfrm>
              <a:off x="1357269" y="3385343"/>
              <a:ext cx="1214464" cy="472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ru-RU" sz="11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ТСО</a:t>
              </a:r>
              <a:r>
                <a:rPr lang="ru-RU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 </a:t>
              </a:r>
              <a:r>
                <a:rPr lang="ru-RU" sz="12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1</a:t>
              </a:r>
            </a:p>
          </p:txBody>
        </p:sp>
        <p:sp>
          <p:nvSpPr>
            <p:cNvPr id="45" name="Заголовок 1"/>
            <p:cNvSpPr txBox="1">
              <a:spLocks/>
            </p:cNvSpPr>
            <p:nvPr/>
          </p:nvSpPr>
          <p:spPr bwMode="auto">
            <a:xfrm>
              <a:off x="1285829" y="5215773"/>
              <a:ext cx="1178745" cy="356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ru-RU" sz="1100" b="1" i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ТСО 2</a:t>
              </a:r>
            </a:p>
          </p:txBody>
        </p:sp>
        <p:cxnSp>
          <p:nvCxnSpPr>
            <p:cNvPr id="33824" name="Прямая со стрелкой 31"/>
            <p:cNvCxnSpPr>
              <a:cxnSpLocks noChangeShapeType="1"/>
            </p:cNvCxnSpPr>
            <p:nvPr/>
          </p:nvCxnSpPr>
          <p:spPr bwMode="auto">
            <a:xfrm rot="5400000" flipH="1" flipV="1">
              <a:off x="1500166" y="4000504"/>
              <a:ext cx="429422" cy="794"/>
            </a:xfrm>
            <a:prstGeom prst="straightConnector1">
              <a:avLst/>
            </a:prstGeom>
            <a:noFill/>
            <a:ln w="25400" algn="ctr">
              <a:solidFill>
                <a:srgbClr val="000099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25" name="Прямая со стрелкой 57"/>
            <p:cNvCxnSpPr>
              <a:cxnSpLocks noChangeShapeType="1"/>
            </p:cNvCxnSpPr>
            <p:nvPr/>
          </p:nvCxnSpPr>
          <p:spPr bwMode="auto">
            <a:xfrm rot="5400000">
              <a:off x="1464447" y="5036355"/>
              <a:ext cx="500860" cy="794"/>
            </a:xfrm>
            <a:prstGeom prst="straightConnector1">
              <a:avLst/>
            </a:prstGeom>
            <a:noFill/>
            <a:ln w="22225" algn="ctr">
              <a:solidFill>
                <a:srgbClr val="000099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26" name="Прямая со стрелкой 60"/>
            <p:cNvCxnSpPr>
              <a:cxnSpLocks noChangeShapeType="1"/>
              <a:endCxn id="33818" idx="2"/>
            </p:cNvCxnSpPr>
            <p:nvPr/>
          </p:nvCxnSpPr>
          <p:spPr bwMode="auto">
            <a:xfrm rot="10800000">
              <a:off x="642910" y="4536290"/>
              <a:ext cx="928694" cy="1591"/>
            </a:xfrm>
            <a:prstGeom prst="straightConnector1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Заголовок 1"/>
            <p:cNvSpPr txBox="1">
              <a:spLocks/>
            </p:cNvSpPr>
            <p:nvPr/>
          </p:nvSpPr>
          <p:spPr bwMode="auto">
            <a:xfrm>
              <a:off x="535720" y="4235763"/>
              <a:ext cx="1178744" cy="386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defRPr/>
              </a:pPr>
              <a:r>
                <a:rPr lang="ru-RU" sz="1100" b="1" i="1" dirty="0">
                  <a:solidFill>
                    <a:srgbClr val="00B050"/>
                  </a:solidFill>
                  <a:latin typeface="+mj-lt"/>
                  <a:ea typeface="+mj-ea"/>
                  <a:cs typeface="+mj-cs"/>
                </a:rPr>
                <a:t>     300 м</a:t>
              </a:r>
            </a:p>
          </p:txBody>
        </p:sp>
      </p:grpSp>
      <p:sp>
        <p:nvSpPr>
          <p:cNvPr id="50" name="Заголовок 1"/>
          <p:cNvSpPr txBox="1">
            <a:spLocks/>
          </p:cNvSpPr>
          <p:nvPr/>
        </p:nvSpPr>
        <p:spPr bwMode="auto">
          <a:xfrm rot="16200000">
            <a:off x="2357438" y="3571875"/>
            <a:ext cx="16065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ТСО по выбору Заказчика</a:t>
            </a:r>
          </a:p>
        </p:txBody>
      </p:sp>
      <p:sp>
        <p:nvSpPr>
          <p:cNvPr id="33802" name="Стрелка вправо 51"/>
          <p:cNvSpPr>
            <a:spLocks noChangeArrowheads="1"/>
          </p:cNvSpPr>
          <p:nvPr/>
        </p:nvSpPr>
        <p:spPr bwMode="auto">
          <a:xfrm>
            <a:off x="2500313" y="3357563"/>
            <a:ext cx="357187" cy="6429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3" name="Заголовок 1"/>
          <p:cNvSpPr txBox="1">
            <a:spLocks/>
          </p:cNvSpPr>
          <p:nvPr/>
        </p:nvSpPr>
        <p:spPr bwMode="auto">
          <a:xfrm>
            <a:off x="642938" y="3143250"/>
            <a:ext cx="3571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I</a:t>
            </a:r>
            <a:r>
              <a:rPr lang="ru-RU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3804" name="Прямоугольник 65"/>
          <p:cNvSpPr>
            <a:spLocks noChangeArrowheads="1"/>
          </p:cNvSpPr>
          <p:nvPr/>
        </p:nvSpPr>
        <p:spPr bwMode="auto">
          <a:xfrm>
            <a:off x="3786188" y="3143250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</a:rPr>
              <a:t>II</a:t>
            </a:r>
            <a:r>
              <a:rPr lang="ru-RU" b="1">
                <a:solidFill>
                  <a:srgbClr val="000099"/>
                </a:solidFill>
              </a:rPr>
              <a:t>.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 bwMode="auto">
          <a:xfrm>
            <a:off x="4429125" y="4286250"/>
            <a:ext cx="17859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Заголовок 1"/>
          <p:cNvSpPr txBox="1">
            <a:spLocks/>
          </p:cNvSpPr>
          <p:nvPr/>
        </p:nvSpPr>
        <p:spPr bwMode="auto">
          <a:xfrm>
            <a:off x="5000625" y="4286250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ТСО </a:t>
            </a:r>
            <a:r>
              <a:rPr lang="en-US" sz="1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lang="ru-RU" sz="1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3807" name="Овал 66"/>
          <p:cNvSpPr>
            <a:spLocks noChangeArrowheads="1"/>
          </p:cNvSpPr>
          <p:nvPr/>
        </p:nvSpPr>
        <p:spPr bwMode="auto">
          <a:xfrm>
            <a:off x="4857750" y="3357563"/>
            <a:ext cx="1000125" cy="8572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3380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500438"/>
            <a:ext cx="1714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Заголовок 1"/>
          <p:cNvSpPr txBox="1">
            <a:spLocks/>
          </p:cNvSpPr>
          <p:nvPr/>
        </p:nvSpPr>
        <p:spPr bwMode="auto">
          <a:xfrm>
            <a:off x="4857750" y="3571875"/>
            <a:ext cx="6429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200" b="1" i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300 м</a:t>
            </a:r>
          </a:p>
        </p:txBody>
      </p:sp>
      <p:cxnSp>
        <p:nvCxnSpPr>
          <p:cNvPr id="33810" name="Прямая со стрелкой 74"/>
          <p:cNvCxnSpPr>
            <a:cxnSpLocks noChangeShapeType="1"/>
          </p:cNvCxnSpPr>
          <p:nvPr/>
        </p:nvCxnSpPr>
        <p:spPr bwMode="auto">
          <a:xfrm rot="10800000">
            <a:off x="4857750" y="3786188"/>
            <a:ext cx="500063" cy="1587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Прямая соединительная линия 79"/>
          <p:cNvCxnSpPr/>
          <p:nvPr/>
        </p:nvCxnSpPr>
        <p:spPr bwMode="auto">
          <a:xfrm>
            <a:off x="4429125" y="3286125"/>
            <a:ext cx="17859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Заголовок 1"/>
          <p:cNvSpPr txBox="1">
            <a:spLocks/>
          </p:cNvSpPr>
          <p:nvPr/>
        </p:nvSpPr>
        <p:spPr bwMode="auto">
          <a:xfrm>
            <a:off x="5000625" y="3071813"/>
            <a:ext cx="857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ТСО 1</a:t>
            </a:r>
          </a:p>
        </p:txBody>
      </p:sp>
      <p:sp>
        <p:nvSpPr>
          <p:cNvPr id="33813" name="Стрелка вправо 81"/>
          <p:cNvSpPr>
            <a:spLocks noChangeArrowheads="1"/>
          </p:cNvSpPr>
          <p:nvPr/>
        </p:nvSpPr>
        <p:spPr bwMode="auto">
          <a:xfrm>
            <a:off x="6500813" y="3429000"/>
            <a:ext cx="357187" cy="6429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83" name="Заголовок 1"/>
          <p:cNvSpPr txBox="1">
            <a:spLocks/>
          </p:cNvSpPr>
          <p:nvPr/>
        </p:nvSpPr>
        <p:spPr bwMode="auto">
          <a:xfrm rot="16200000">
            <a:off x="6536531" y="3464719"/>
            <a:ext cx="18208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Заявка подается в близлежащую ТСО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14313" y="2098675"/>
            <a:ext cx="87153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2. При утере сетевая организация обязана выдать дубликаты ТУ, либо новые ТУ с указанием ср. потребляемой за последние 5 лет макс. мощности  (затраты на новые ТУ 1000 р.)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3381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438" y="6381750"/>
            <a:ext cx="428625" cy="404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4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33817" name="Номер слайда 3"/>
          <p:cNvSpPr txBox="1">
            <a:spLocks/>
          </p:cNvSpPr>
          <p:nvPr/>
        </p:nvSpPr>
        <p:spPr bwMode="auto">
          <a:xfrm>
            <a:off x="0" y="6357938"/>
            <a:ext cx="500063" cy="500062"/>
          </a:xfrm>
          <a:prstGeom prst="rect">
            <a:avLst/>
          </a:prstGeom>
          <a:solidFill>
            <a:srgbClr val="0069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D0E8D7E8-492F-4076-B4BD-2A424C37753D}" type="slidenum">
              <a:rPr lang="ru-RU">
                <a:solidFill>
                  <a:schemeClr val="bg1"/>
                </a:solidFill>
              </a:rPr>
              <a:pPr algn="r"/>
              <a:t>9</a:t>
            </a:fld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11893</TotalTime>
  <Words>3913</Words>
  <Application>Microsoft Office PowerPoint</Application>
  <PresentationFormat>Экран (4:3)</PresentationFormat>
  <Paragraphs>632</Paragraphs>
  <Slides>31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Оформление по умолчанию</vt:lpstr>
      <vt:lpstr>Презентация PowerPoint</vt:lpstr>
      <vt:lpstr>Регулирование деятельности по ТП</vt:lpstr>
      <vt:lpstr>ПП РФ 861 от 27.12.2004 г. </vt:lpstr>
      <vt:lpstr>ПП РФ 861 от 27.12.2004 г. </vt:lpstr>
      <vt:lpstr>Презентация PowerPoint</vt:lpstr>
      <vt:lpstr>ПП РФ 861 от 27.12.2004 г. </vt:lpstr>
      <vt:lpstr>Презентация PowerPoint</vt:lpstr>
      <vt:lpstr>Презентация PowerPoint</vt:lpstr>
      <vt:lpstr>   Процедура ТП</vt:lpstr>
      <vt:lpstr>Презентация PowerPoint</vt:lpstr>
      <vt:lpstr>Презентация PowerPoint</vt:lpstr>
      <vt:lpstr>ПП РФ 861 от 27.12.2004 г. </vt:lpstr>
      <vt:lpstr>Презентация PowerPoint</vt:lpstr>
      <vt:lpstr>ПП РФ 861 от 27.12.2004 г. </vt:lpstr>
      <vt:lpstr>ПП РФ 861 от 27.12.2004 г. </vt:lpstr>
      <vt:lpstr>ПП РФ 861 от 27.12.2004 г. </vt:lpstr>
      <vt:lpstr>   Процедура ТП</vt:lpstr>
      <vt:lpstr>Презентация PowerPoint</vt:lpstr>
      <vt:lpstr>ПП РФ 861 от 27.12.2004 г. </vt:lpstr>
      <vt:lpstr>ПП РФ 861 от 27.12.2004 г. </vt:lpstr>
      <vt:lpstr>Презентация PowerPoint</vt:lpstr>
      <vt:lpstr>Организация ТП по индивидуальному проекту</vt:lpstr>
      <vt:lpstr>Организация ТП по индивидуальному проекту</vt:lpstr>
      <vt:lpstr>Организация ТП по индивидуальному проекту</vt:lpstr>
      <vt:lpstr>Организация ТП по индивидуальному проекту</vt:lpstr>
      <vt:lpstr>Порядок организации ТП  по индивидуальному проекту</vt:lpstr>
      <vt:lpstr>Порядок организации ТП  по индивидуальному проекту</vt:lpstr>
      <vt:lpstr>Порядок организации ТП  по индивидуальному проекту</vt:lpstr>
      <vt:lpstr>Порядок организации ТП  по индивидуальному проекту</vt:lpstr>
      <vt:lpstr>Организация ТП по индивидуальному проекту</vt:lpstr>
      <vt:lpstr>Организация ТП по индивидуальному проекту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kozmenko</dc:creator>
  <cp:lastModifiedBy>User</cp:lastModifiedBy>
  <cp:revision>1242</cp:revision>
  <dcterms:created xsi:type="dcterms:W3CDTF">2008-01-22T15:28:09Z</dcterms:created>
  <dcterms:modified xsi:type="dcterms:W3CDTF">2015-04-06T08:39:04Z</dcterms:modified>
</cp:coreProperties>
</file>